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ink/ink1.xml" ContentType="application/inkml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75"/>
  </p:notesMasterIdLst>
  <p:sldIdLst>
    <p:sldId id="257" r:id="rId2"/>
    <p:sldId id="269" r:id="rId3"/>
    <p:sldId id="280" r:id="rId4"/>
    <p:sldId id="341" r:id="rId5"/>
    <p:sldId id="342" r:id="rId6"/>
    <p:sldId id="343" r:id="rId7"/>
    <p:sldId id="344" r:id="rId8"/>
    <p:sldId id="345" r:id="rId9"/>
    <p:sldId id="346" r:id="rId10"/>
    <p:sldId id="270" r:id="rId11"/>
    <p:sldId id="271" r:id="rId12"/>
    <p:sldId id="281" r:id="rId13"/>
    <p:sldId id="272" r:id="rId14"/>
    <p:sldId id="279" r:id="rId15"/>
    <p:sldId id="286" r:id="rId16"/>
    <p:sldId id="287" r:id="rId17"/>
    <p:sldId id="298" r:id="rId18"/>
    <p:sldId id="289" r:id="rId19"/>
    <p:sldId id="293" r:id="rId20"/>
    <p:sldId id="296" r:id="rId21"/>
    <p:sldId id="273" r:id="rId22"/>
    <p:sldId id="300" r:id="rId23"/>
    <p:sldId id="299" r:id="rId24"/>
    <p:sldId id="301" r:id="rId25"/>
    <p:sldId id="284" r:id="rId26"/>
    <p:sldId id="285" r:id="rId27"/>
    <p:sldId id="302" r:id="rId28"/>
    <p:sldId id="303" r:id="rId29"/>
    <p:sldId id="274" r:id="rId30"/>
    <p:sldId id="304" r:id="rId31"/>
    <p:sldId id="305" r:id="rId32"/>
    <p:sldId id="306" r:id="rId33"/>
    <p:sldId id="307" r:id="rId34"/>
    <p:sldId id="308" r:id="rId35"/>
    <p:sldId id="283" r:id="rId36"/>
    <p:sldId id="309" r:id="rId37"/>
    <p:sldId id="275" r:id="rId38"/>
    <p:sldId id="310" r:id="rId39"/>
    <p:sldId id="311" r:id="rId40"/>
    <p:sldId id="312" r:id="rId41"/>
    <p:sldId id="313" r:id="rId42"/>
    <p:sldId id="314" r:id="rId43"/>
    <p:sldId id="315" r:id="rId44"/>
    <p:sldId id="316" r:id="rId45"/>
    <p:sldId id="317" r:id="rId46"/>
    <p:sldId id="318" r:id="rId47"/>
    <p:sldId id="338" r:id="rId48"/>
    <p:sldId id="276" r:id="rId49"/>
    <p:sldId id="319" r:id="rId50"/>
    <p:sldId id="320" r:id="rId51"/>
    <p:sldId id="321" r:id="rId52"/>
    <p:sldId id="322" r:id="rId53"/>
    <p:sldId id="339" r:id="rId54"/>
    <p:sldId id="340" r:id="rId55"/>
    <p:sldId id="277" r:id="rId56"/>
    <p:sldId id="326" r:id="rId57"/>
    <p:sldId id="323" r:id="rId58"/>
    <p:sldId id="324" r:id="rId59"/>
    <p:sldId id="325" r:id="rId60"/>
    <p:sldId id="327" r:id="rId61"/>
    <p:sldId id="328" r:id="rId62"/>
    <p:sldId id="329" r:id="rId63"/>
    <p:sldId id="330" r:id="rId64"/>
    <p:sldId id="331" r:id="rId65"/>
    <p:sldId id="278" r:id="rId66"/>
    <p:sldId id="332" r:id="rId67"/>
    <p:sldId id="333" r:id="rId68"/>
    <p:sldId id="292" r:id="rId69"/>
    <p:sldId id="334" r:id="rId70"/>
    <p:sldId id="335" r:id="rId71"/>
    <p:sldId id="336" r:id="rId72"/>
    <p:sldId id="337" r:id="rId73"/>
    <p:sldId id="291" r:id="rId7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8" d="100"/>
          <a:sy n="88" d="100"/>
        </p:scale>
        <p:origin x="37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4T02:48:15.4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763 539 24536,'16'0'-234,"3"0"-39,0-1 0,0-1 0,1-2 175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7103F5-20F2-4556-8809-9F8164AC0B9E}" type="datetimeFigureOut">
              <a:rPr lang="en-SG" smtClean="0"/>
              <a:t>14/1/2022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7D00AE-AE73-4271-A3D7-849124355C21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7724647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SG" dirty="0"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SG" dirty="0">
              <a:effectLst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759C67-89EF-994F-B08A-70285B5B83E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0932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759C67-89EF-994F-B08A-70285B5B83E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2487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759C67-89EF-994F-B08A-70285B5B83E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5827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759C67-89EF-994F-B08A-70285B5B83E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0868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759C67-89EF-994F-B08A-70285B5B83E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61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759C67-89EF-994F-B08A-70285B5B83E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6327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759C67-89EF-994F-B08A-70285B5B83E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9012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 of these concepts may</a:t>
            </a:r>
            <a:r>
              <a:rPr lang="en-US" baseline="0" dirty="0"/>
              <a:t> be new to you, so will look through the next few slides to understand further.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759C67-89EF-994F-B08A-70285B5B83E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25051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759C67-89EF-994F-B08A-70285B5B83E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5371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multiline</a:t>
            </a:r>
            <a:r>
              <a:rPr lang="en-US" baseline="0" dirty="0"/>
              <a:t> is true, the textbox can be adjusted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759C67-89EF-994F-B08A-70285B5B83E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073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multiline</a:t>
            </a:r>
            <a:r>
              <a:rPr lang="en-US" baseline="0" dirty="0"/>
              <a:t> is true, the textbox can be adjusted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759C67-89EF-994F-B08A-70285B5B83E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320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759C67-89EF-994F-B08A-70285B5B83E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2538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Must remember by heart these 4 points, though not scope of course, you will consciously and </a:t>
            </a:r>
            <a:r>
              <a:rPr lang="en-US" dirty="0" err="1"/>
              <a:t>subconsiously</a:t>
            </a:r>
            <a:r>
              <a:rPr lang="en-US" dirty="0"/>
              <a:t> use this programming paradigm.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759C67-89EF-994F-B08A-70285B5B83E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10681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Must remember by heart these 4 points, though not scope of course, you will consciously and </a:t>
            </a:r>
            <a:r>
              <a:rPr lang="en-US" dirty="0" err="1"/>
              <a:t>subconsiously</a:t>
            </a:r>
            <a:r>
              <a:rPr lang="en-US" dirty="0"/>
              <a:t> use this programming paradigm.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759C67-89EF-994F-B08A-70285B5B83EF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51700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Must remember by heart these 4 points, though not scope of course, you will consciously and </a:t>
            </a:r>
            <a:r>
              <a:rPr lang="en-US" dirty="0" err="1"/>
              <a:t>subconsiously</a:t>
            </a:r>
            <a:r>
              <a:rPr lang="en-US" dirty="0"/>
              <a:t> use this programming paradigm.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759C67-89EF-994F-B08A-70285B5B83EF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22429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Must remember by heart these 4 points, though not scope of course, you will consciously and </a:t>
            </a:r>
            <a:r>
              <a:rPr lang="en-US" dirty="0" err="1"/>
              <a:t>subconsiously</a:t>
            </a:r>
            <a:r>
              <a:rPr lang="en-US" dirty="0"/>
              <a:t> use this programming paradigm.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759C67-89EF-994F-B08A-70285B5B83EF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66939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Must remember by heart these 4 points, though not scope of course, you will consciously and </a:t>
            </a:r>
            <a:r>
              <a:rPr lang="en-US" dirty="0" err="1"/>
              <a:t>subconsiously</a:t>
            </a:r>
            <a:r>
              <a:rPr lang="en-US" dirty="0"/>
              <a:t> use this programming paradigm.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759C67-89EF-994F-B08A-70285B5B83EF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2933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Must remember by heart these 4 points, though not scope of course, you will consciously and </a:t>
            </a:r>
            <a:r>
              <a:rPr lang="en-US" dirty="0" err="1"/>
              <a:t>subconsiously</a:t>
            </a:r>
            <a:r>
              <a:rPr lang="en-US" dirty="0"/>
              <a:t> use this programming paradigm.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759C67-89EF-994F-B08A-70285B5B83EF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90353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759C67-89EF-994F-B08A-70285B5B83EF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34402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759C67-89EF-994F-B08A-70285B5B83EF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06107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759C67-89EF-994F-B08A-70285B5B83EF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22114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759C67-89EF-994F-B08A-70285B5B83EF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139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759C67-89EF-994F-B08A-70285B5B83E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89738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759C67-89EF-994F-B08A-70285B5B83EF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54993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759C67-89EF-994F-B08A-70285B5B83EF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42289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759C67-89EF-994F-B08A-70285B5B83EF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94307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759C67-89EF-994F-B08A-70285B5B83EF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91162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759C67-89EF-994F-B08A-70285B5B83EF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67105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759C67-89EF-994F-B08A-70285B5B83EF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34402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759C67-89EF-994F-B08A-70285B5B83EF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06107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759C67-89EF-994F-B08A-70285B5B83EF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22114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759C67-89EF-994F-B08A-70285B5B83EF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84095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759C67-89EF-994F-B08A-70285B5B83EF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1539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Must remember by heart these 4 points, though not scope of course, you will consciously and </a:t>
            </a:r>
            <a:r>
              <a:rPr lang="en-US" dirty="0" err="1"/>
              <a:t>subconsiously</a:t>
            </a:r>
            <a:r>
              <a:rPr lang="en-US" dirty="0"/>
              <a:t> use this programming paradigm.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759C67-89EF-994F-B08A-70285B5B83E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96541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759C67-89EF-994F-B08A-70285B5B83EF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6880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759C67-89EF-994F-B08A-70285B5B83EF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44869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759C67-89EF-994F-B08A-70285B5B83EF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054775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759C67-89EF-994F-B08A-70285B5B83EF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03779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759C67-89EF-994F-B08A-70285B5B83EF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58255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759C67-89EF-994F-B08A-70285B5B83EF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15452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759C67-89EF-994F-B08A-70285B5B83EF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02831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759C67-89EF-994F-B08A-70285B5B83EF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21885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759C67-89EF-994F-B08A-70285B5B83EF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26191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759C67-89EF-994F-B08A-70285B5B83EF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8722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759C67-89EF-994F-B08A-70285B5B83E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96541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759C67-89EF-994F-B08A-70285B5B83EF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99646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759C67-89EF-994F-B08A-70285B5B83EF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48440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759C67-89EF-994F-B08A-70285B5B83EF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74978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759C67-89EF-994F-B08A-70285B5B83EF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07898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759C67-89EF-994F-B08A-70285B5B83EF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2473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759C67-89EF-994F-B08A-70285B5B83E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8973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Learn</a:t>
            </a:r>
            <a:r>
              <a:rPr lang="en-US" baseline="0" dirty="0">
                <a:effectLst/>
              </a:rPr>
              <a:t> how to use the escape buttons to exit the selection, very important in UI design</a:t>
            </a:r>
            <a:endParaRPr lang="en-SG" dirty="0">
              <a:effectLst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759C67-89EF-994F-B08A-70285B5B83E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9595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759C67-89EF-994F-B08A-70285B5B83E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6790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759C67-89EF-994F-B08A-70285B5B83E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98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D19AAE9D-61D7-A845-B687-5F14A6752CE6}" type="datetimeFigureOut">
              <a:rPr lang="en-US" smtClean="0"/>
              <a:t>1/14/2022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A2AD65CD-D476-ED42-AF99-DF09ADDA74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8599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AAE9D-61D7-A845-B687-5F14A6752CE6}" type="datetimeFigureOut">
              <a:rPr lang="en-US" smtClean="0"/>
              <a:t>1/14/2022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D65CD-D476-ED42-AF99-DF09ADDA74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545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AAE9D-61D7-A845-B687-5F14A6752CE6}" type="datetimeFigureOut">
              <a:rPr lang="en-US" smtClean="0"/>
              <a:t>1/14/2022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D65CD-D476-ED42-AF99-DF09ADDA74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163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AAE9D-61D7-A845-B687-5F14A6752CE6}" type="datetimeFigureOut">
              <a:rPr lang="en-US" smtClean="0"/>
              <a:t>1/14/2022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D65CD-D476-ED42-AF99-DF09ADDA74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4303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AAE9D-61D7-A845-B687-5F14A6752CE6}" type="datetimeFigureOut">
              <a:rPr lang="en-US" smtClean="0"/>
              <a:t>1/14/2022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D65CD-D476-ED42-AF99-DF09ADDA74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4293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AAE9D-61D7-A845-B687-5F14A6752CE6}" type="datetimeFigureOut">
              <a:rPr lang="en-US" smtClean="0"/>
              <a:t>1/14/2022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D65CD-D476-ED42-AF99-DF09ADDA74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609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AAE9D-61D7-A845-B687-5F14A6752CE6}" type="datetimeFigureOut">
              <a:rPr lang="en-US" smtClean="0"/>
              <a:t>1/14/2022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D65CD-D476-ED42-AF99-DF09ADDA74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4994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AAE9D-61D7-A845-B687-5F14A6752CE6}" type="datetimeFigureOut">
              <a:rPr lang="en-US" smtClean="0"/>
              <a:t>1/14/2022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D65CD-D476-ED42-AF99-DF09ADDA740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959979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AAE9D-61D7-A845-B687-5F14A6752CE6}" type="datetimeFigureOut">
              <a:rPr lang="en-US" smtClean="0"/>
              <a:t>1/14/2022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D65CD-D476-ED42-AF99-DF09ADDA74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88915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AAE9D-61D7-A845-B687-5F14A6752CE6}" type="datetimeFigureOut">
              <a:rPr lang="en-US" smtClean="0"/>
              <a:t>1/14/2022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D65CD-D476-ED42-AF99-DF09ADDA74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0819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AAE9D-61D7-A845-B687-5F14A6752CE6}" type="datetimeFigureOut">
              <a:rPr lang="en-US" smtClean="0"/>
              <a:t>1/14/2022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D65CD-D476-ED42-AF99-DF09ADDA74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1164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AAE9D-61D7-A845-B687-5F14A6752CE6}" type="datetimeFigureOut">
              <a:rPr lang="en-US" smtClean="0"/>
              <a:t>1/14/2022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D65CD-D476-ED42-AF99-DF09ADDA74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6441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AAE9D-61D7-A845-B687-5F14A6752CE6}" type="datetimeFigureOut">
              <a:rPr lang="en-US" smtClean="0"/>
              <a:t>1/14/2022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D65CD-D476-ED42-AF99-DF09ADDA74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1235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AAE9D-61D7-A845-B687-5F14A6752CE6}" type="datetimeFigureOut">
              <a:rPr lang="en-US" smtClean="0"/>
              <a:t>1/14/2022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D65CD-D476-ED42-AF99-DF09ADDA74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7297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AAE9D-61D7-A845-B687-5F14A6752CE6}" type="datetimeFigureOut">
              <a:rPr lang="en-US" smtClean="0"/>
              <a:t>1/14/2022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D65CD-D476-ED42-AF99-DF09ADDA74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6509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AAE9D-61D7-A845-B687-5F14A6752CE6}" type="datetimeFigureOut">
              <a:rPr lang="en-US" smtClean="0"/>
              <a:t>1/14/2022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D65CD-D476-ED42-AF99-DF09ADDA74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0724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AAE9D-61D7-A845-B687-5F14A6752CE6}" type="datetimeFigureOut">
              <a:rPr lang="en-US" smtClean="0"/>
              <a:t>1/14/2022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D65CD-D476-ED42-AF99-DF09ADDA74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0944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19AAE9D-61D7-A845-B687-5F14A6752CE6}" type="datetimeFigureOut">
              <a:rPr lang="en-US" smtClean="0"/>
              <a:t>1/14/2022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A2AD65CD-D476-ED42-AF99-DF09ADDA74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46716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gi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gi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customXml" Target="../ink/ink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emf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emf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9261A-F647-704B-92EA-05AE0C1F43C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Revision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E5ACC0-4A2B-2A44-8CF4-8292DB69C8F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Visual Basic</a:t>
            </a:r>
          </a:p>
        </p:txBody>
      </p:sp>
    </p:spTree>
    <p:extLst>
      <p:ext uri="{BB962C8B-B14F-4D97-AF65-F5344CB8AC3E}">
        <p14:creationId xmlns:p14="http://schemas.microsoft.com/office/powerpoint/2010/main" val="5737081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9261A-F647-704B-92EA-05AE0C1F43C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L1 – Visual Basic Introduction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E5ACC0-4A2B-2A44-8CF4-8292DB69C8F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Visual Basic</a:t>
            </a:r>
          </a:p>
        </p:txBody>
      </p:sp>
    </p:spTree>
    <p:extLst>
      <p:ext uri="{BB962C8B-B14F-4D97-AF65-F5344CB8AC3E}">
        <p14:creationId xmlns:p14="http://schemas.microsoft.com/office/powerpoint/2010/main" val="10511974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274F12-7B6C-464B-896A-891896715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EE0397-2EE4-2C4A-9701-3FBF8C4CDC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1663599"/>
            <a:ext cx="10131425" cy="4873149"/>
          </a:xfrm>
        </p:spPr>
        <p:txBody>
          <a:bodyPr>
            <a:normAutofit/>
          </a:bodyPr>
          <a:lstStyle/>
          <a:p>
            <a:pPr marL="342900" indent="-342900">
              <a:buAutoNum type="arabicPeriod"/>
            </a:pPr>
            <a:r>
              <a:rPr lang="en-US" dirty="0">
                <a:highlight>
                  <a:srgbClr val="008080"/>
                </a:highlight>
              </a:rPr>
              <a:t>Main Visual Studio IDE Components</a:t>
            </a:r>
          </a:p>
          <a:p>
            <a:pPr lvl="1"/>
            <a:r>
              <a:rPr lang="en-US" dirty="0"/>
              <a:t>Solution Explorer</a:t>
            </a:r>
          </a:p>
          <a:p>
            <a:pPr lvl="1"/>
            <a:r>
              <a:rPr lang="en-US" dirty="0"/>
              <a:t>Toolbox</a:t>
            </a:r>
          </a:p>
          <a:p>
            <a:pPr lvl="1"/>
            <a:r>
              <a:rPr lang="en-US" dirty="0"/>
              <a:t>Designer Window</a:t>
            </a:r>
          </a:p>
          <a:p>
            <a:pPr lvl="1"/>
            <a:r>
              <a:rPr lang="en-US" dirty="0"/>
              <a:t>Code Window</a:t>
            </a:r>
          </a:p>
          <a:p>
            <a:pPr lvl="1"/>
            <a:r>
              <a:rPr lang="en-US" dirty="0"/>
              <a:t>Properties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highlight>
                  <a:srgbClr val="008080"/>
                </a:highlight>
              </a:rPr>
              <a:t>First Program – Activate Controls (Button)</a:t>
            </a:r>
          </a:p>
          <a:p>
            <a:pPr lvl="1"/>
            <a:r>
              <a:rPr lang="en-US" dirty="0"/>
              <a:t>Clicking Button with Mouse</a:t>
            </a:r>
          </a:p>
          <a:p>
            <a:pPr lvl="1"/>
            <a:r>
              <a:rPr lang="en-US" dirty="0"/>
              <a:t>Click Event Programmatically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82592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4834C-F742-2542-9D6F-E3BEEE928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time use – first program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E9B3E88-30DB-E34C-81B9-F10F4EDAD7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1053520"/>
          </a:xfrm>
        </p:spPr>
        <p:txBody>
          <a:bodyPr/>
          <a:lstStyle/>
          <a:p>
            <a:r>
              <a:rPr lang="en-SG" dirty="0"/>
              <a:t>Your new project screen shows the FORM where the CODE and COMPONENTS will reside </a:t>
            </a:r>
          </a:p>
          <a:p>
            <a:r>
              <a:rPr lang="en-SG" dirty="0"/>
              <a:t>This is the INTERFACE design area</a:t>
            </a:r>
          </a:p>
        </p:txBody>
      </p:sp>
      <p:pic>
        <p:nvPicPr>
          <p:cNvPr id="13314" name="Picture 2" descr="page8image45216976">
            <a:extLst>
              <a:ext uri="{FF2B5EF4-FFF2-40B4-BE49-F238E27FC236}">
                <a16:creationId xmlns:a16="http://schemas.microsoft.com/office/drawing/2014/main" id="{174AC920-5BBD-0D43-8AB9-D065471309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3429000"/>
            <a:ext cx="4877601" cy="3024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44AF638F-CA97-FA48-89F0-7745EF74876F}"/>
              </a:ext>
            </a:extLst>
          </p:cNvPr>
          <p:cNvCxnSpPr>
            <a:cxnSpLocks/>
          </p:cNvCxnSpPr>
          <p:nvPr/>
        </p:nvCxnSpPr>
        <p:spPr>
          <a:xfrm flipH="1">
            <a:off x="3455471" y="3177540"/>
            <a:ext cx="336883" cy="508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822D235E-A766-9B4A-8AC2-83240178D642}"/>
              </a:ext>
            </a:extLst>
          </p:cNvPr>
          <p:cNvSpPr/>
          <p:nvPr/>
        </p:nvSpPr>
        <p:spPr>
          <a:xfrm>
            <a:off x="6294656" y="2180245"/>
            <a:ext cx="55125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dirty="0">
                <a:latin typeface="Verdana" panose="020B0604030504040204" pitchFamily="34" charset="0"/>
              </a:rPr>
              <a:t>Place a Button on the Form – drag and draw! </a:t>
            </a:r>
            <a:endParaRPr lang="en-SG" dirty="0">
              <a:effectLst/>
            </a:endParaRPr>
          </a:p>
        </p:txBody>
      </p:sp>
      <p:pic>
        <p:nvPicPr>
          <p:cNvPr id="13315" name="Picture 3" descr="page8image45215728">
            <a:extLst>
              <a:ext uri="{FF2B5EF4-FFF2-40B4-BE49-F238E27FC236}">
                <a16:creationId xmlns:a16="http://schemas.microsoft.com/office/drawing/2014/main" id="{80D300CE-9BDF-7B44-A627-EC3EC17D67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2668827"/>
            <a:ext cx="2819400" cy="139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5D1CCE0-4195-8443-93D5-D810681405CF}"/>
              </a:ext>
            </a:extLst>
          </p:cNvPr>
          <p:cNvSpPr/>
          <p:nvPr/>
        </p:nvSpPr>
        <p:spPr>
          <a:xfrm>
            <a:off x="6294656" y="430842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SG" dirty="0" err="1">
                <a:latin typeface="Verdana" panose="020B0604030504040204" pitchFamily="34" charset="0"/>
              </a:rPr>
              <a:t>DoubleclickButton</a:t>
            </a:r>
            <a:r>
              <a:rPr lang="en-SG" dirty="0">
                <a:latin typeface="Verdana" panose="020B0604030504040204" pitchFamily="34" charset="0"/>
              </a:rPr>
              <a:t> to open CODE window, specifically, code for the Button </a:t>
            </a:r>
            <a:endParaRPr lang="en-SG" dirty="0">
              <a:effectLst/>
            </a:endParaRPr>
          </a:p>
        </p:txBody>
      </p:sp>
      <p:pic>
        <p:nvPicPr>
          <p:cNvPr id="13316" name="Picture 4" descr="page8image45210320">
            <a:extLst>
              <a:ext uri="{FF2B5EF4-FFF2-40B4-BE49-F238E27FC236}">
                <a16:creationId xmlns:a16="http://schemas.microsoft.com/office/drawing/2014/main" id="{74F878C2-17A6-B341-BD77-A3E578C39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4992962"/>
            <a:ext cx="3352800" cy="146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F25C8B72-0CE3-BC40-842F-23C793B8BE2A}"/>
              </a:ext>
            </a:extLst>
          </p:cNvPr>
          <p:cNvSpPr/>
          <p:nvPr/>
        </p:nvSpPr>
        <p:spPr>
          <a:xfrm>
            <a:off x="314429" y="3157088"/>
            <a:ext cx="529389" cy="5293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4567A06-A5F4-9240-8B27-92E48A470C5B}"/>
              </a:ext>
            </a:extLst>
          </p:cNvPr>
          <p:cNvSpPr/>
          <p:nvPr/>
        </p:nvSpPr>
        <p:spPr>
          <a:xfrm>
            <a:off x="6052509" y="2527479"/>
            <a:ext cx="529389" cy="5293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D8E3626-B468-CF41-BB52-1579B1AE5879}"/>
              </a:ext>
            </a:extLst>
          </p:cNvPr>
          <p:cNvSpPr/>
          <p:nvPr/>
        </p:nvSpPr>
        <p:spPr>
          <a:xfrm>
            <a:off x="6042884" y="4992962"/>
            <a:ext cx="529389" cy="5293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3" name="Scroll: Horizontal 2">
            <a:extLst>
              <a:ext uri="{FF2B5EF4-FFF2-40B4-BE49-F238E27FC236}">
                <a16:creationId xmlns:a16="http://schemas.microsoft.com/office/drawing/2014/main" id="{B9C0B683-3A6E-4269-885E-1E6905F90D86}"/>
              </a:ext>
            </a:extLst>
          </p:cNvPr>
          <p:cNvSpPr/>
          <p:nvPr/>
        </p:nvSpPr>
        <p:spPr>
          <a:xfrm>
            <a:off x="9683931" y="235131"/>
            <a:ext cx="2046515" cy="966652"/>
          </a:xfrm>
          <a:prstGeom prst="horizontalScroll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800" b="1" dirty="0"/>
              <a:t>L1 Slide 14</a:t>
            </a:r>
          </a:p>
        </p:txBody>
      </p:sp>
    </p:spTree>
    <p:extLst>
      <p:ext uri="{BB962C8B-B14F-4D97-AF65-F5344CB8AC3E}">
        <p14:creationId xmlns:p14="http://schemas.microsoft.com/office/powerpoint/2010/main" val="4643418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9261A-F647-704B-92EA-05AE0C1F43C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L2 – Data Types and Arrays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E5ACC0-4A2B-2A44-8CF4-8292DB69C8F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Visual Basic</a:t>
            </a:r>
          </a:p>
        </p:txBody>
      </p:sp>
    </p:spTree>
    <p:extLst>
      <p:ext uri="{BB962C8B-B14F-4D97-AF65-F5344CB8AC3E}">
        <p14:creationId xmlns:p14="http://schemas.microsoft.com/office/powerpoint/2010/main" val="6074915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274F12-7B6C-464B-896A-891896715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EE0397-2EE4-2C4A-9701-3FBF8C4CDC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1698433"/>
            <a:ext cx="10131425" cy="4873149"/>
          </a:xfrm>
        </p:spPr>
        <p:txBody>
          <a:bodyPr>
            <a:normAutofit/>
          </a:bodyPr>
          <a:lstStyle/>
          <a:p>
            <a:pPr marL="342900" indent="-342900">
              <a:buAutoNum type="arabicPeriod"/>
            </a:pPr>
            <a:r>
              <a:rPr lang="en-US" dirty="0">
                <a:highlight>
                  <a:srgbClr val="008080"/>
                </a:highlight>
              </a:rPr>
              <a:t>Numeric Data Types</a:t>
            </a:r>
          </a:p>
          <a:p>
            <a:pPr marL="342900" indent="-342900">
              <a:buAutoNum type="arabicPeriod"/>
            </a:pPr>
            <a:r>
              <a:rPr lang="en-US" dirty="0">
                <a:highlight>
                  <a:srgbClr val="008080"/>
                </a:highlight>
              </a:rPr>
              <a:t>Non-numeric Data Types</a:t>
            </a:r>
          </a:p>
          <a:p>
            <a:pPr marL="342900" indent="-342900">
              <a:buAutoNum type="arabicPeriod"/>
            </a:pPr>
            <a:r>
              <a:rPr lang="en-US" dirty="0"/>
              <a:t>Truth Table</a:t>
            </a:r>
          </a:p>
          <a:p>
            <a:pPr marL="342900" indent="-342900">
              <a:buAutoNum type="arabicPeriod"/>
            </a:pPr>
            <a:r>
              <a:rPr lang="en-US" dirty="0"/>
              <a:t>Variable Scoping</a:t>
            </a:r>
          </a:p>
          <a:p>
            <a:pPr marL="342900" indent="-342900">
              <a:buAutoNum type="arabicPeriod"/>
            </a:pPr>
            <a:r>
              <a:rPr lang="en-US" dirty="0">
                <a:highlight>
                  <a:srgbClr val="008080"/>
                </a:highlight>
              </a:rPr>
              <a:t>1D Array</a:t>
            </a:r>
          </a:p>
          <a:p>
            <a:pPr marL="342900" indent="-342900">
              <a:buAutoNum type="arabicPeriod"/>
            </a:pPr>
            <a:r>
              <a:rPr lang="en-US" dirty="0"/>
              <a:t>Working with Bounds</a:t>
            </a:r>
          </a:p>
          <a:p>
            <a:pPr marL="342900" indent="-342900"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63797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EC3C0-A8EA-6E44-BDCD-7910F8FEFF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359060"/>
            <a:ext cx="10131425" cy="1456267"/>
          </a:xfrm>
        </p:spPr>
        <p:txBody>
          <a:bodyPr/>
          <a:lstStyle/>
          <a:p>
            <a:r>
              <a:rPr lang="en-US" dirty="0"/>
              <a:t>Numeric types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024" y="1815326"/>
            <a:ext cx="9982201" cy="335792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85801" y="5606534"/>
            <a:ext cx="43107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dirty="0">
                <a:latin typeface="Verdana" panose="020B0604030504040204" pitchFamily="34" charset="0"/>
              </a:rPr>
              <a:t>e.g. Dim </a:t>
            </a:r>
            <a:r>
              <a:rPr lang="en-SG" dirty="0" err="1">
                <a:latin typeface="Verdana" panose="020B0604030504040204" pitchFamily="34" charset="0"/>
              </a:rPr>
              <a:t>intLoopCounter</a:t>
            </a:r>
            <a:r>
              <a:rPr lang="en-SG" dirty="0">
                <a:latin typeface="Verdana" panose="020B0604030504040204" pitchFamily="34" charset="0"/>
              </a:rPr>
              <a:t> as Integer</a:t>
            </a:r>
            <a:endParaRPr lang="en-SG" dirty="0"/>
          </a:p>
        </p:txBody>
      </p:sp>
      <p:sp>
        <p:nvSpPr>
          <p:cNvPr id="5" name="Scroll: Horizontal 4">
            <a:extLst>
              <a:ext uri="{FF2B5EF4-FFF2-40B4-BE49-F238E27FC236}">
                <a16:creationId xmlns:a16="http://schemas.microsoft.com/office/drawing/2014/main" id="{D72CBBAE-B222-45AE-B2B0-ED0153B9160F}"/>
              </a:ext>
            </a:extLst>
          </p:cNvPr>
          <p:cNvSpPr/>
          <p:nvPr/>
        </p:nvSpPr>
        <p:spPr>
          <a:xfrm>
            <a:off x="9683931" y="235131"/>
            <a:ext cx="2046515" cy="966652"/>
          </a:xfrm>
          <a:prstGeom prst="horizontalScroll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800" b="1" dirty="0"/>
              <a:t>L2 Slide 7</a:t>
            </a:r>
          </a:p>
        </p:txBody>
      </p:sp>
    </p:spTree>
    <p:extLst>
      <p:ext uri="{BB962C8B-B14F-4D97-AF65-F5344CB8AC3E}">
        <p14:creationId xmlns:p14="http://schemas.microsoft.com/office/powerpoint/2010/main" val="23151446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EC3C0-A8EA-6E44-BDCD-7910F8FEFF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359060"/>
            <a:ext cx="10131425" cy="1456267"/>
          </a:xfrm>
        </p:spPr>
        <p:txBody>
          <a:bodyPr/>
          <a:lstStyle/>
          <a:p>
            <a:r>
              <a:rPr lang="en-US" dirty="0"/>
              <a:t>Non-Numeric types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5238" y="2435824"/>
            <a:ext cx="8278831" cy="261877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85801" y="5606534"/>
            <a:ext cx="38661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dirty="0">
                <a:latin typeface="Verdana" panose="020B0604030504040204" pitchFamily="34" charset="0"/>
              </a:rPr>
              <a:t>e.g. Dim </a:t>
            </a:r>
            <a:r>
              <a:rPr lang="en-SG" dirty="0" err="1">
                <a:latin typeface="Verdana" panose="020B0604030504040204" pitchFamily="34" charset="0"/>
              </a:rPr>
              <a:t>myOutcome</a:t>
            </a:r>
            <a:r>
              <a:rPr lang="en-SG" dirty="0">
                <a:latin typeface="Verdana" panose="020B0604030504040204" pitchFamily="34" charset="0"/>
              </a:rPr>
              <a:t> as String</a:t>
            </a:r>
            <a:endParaRPr lang="en-SG" dirty="0"/>
          </a:p>
        </p:txBody>
      </p:sp>
      <p:sp>
        <p:nvSpPr>
          <p:cNvPr id="6" name="Scroll: Horizontal 5">
            <a:extLst>
              <a:ext uri="{FF2B5EF4-FFF2-40B4-BE49-F238E27FC236}">
                <a16:creationId xmlns:a16="http://schemas.microsoft.com/office/drawing/2014/main" id="{E87CECD9-47DE-4A42-902A-66E15C9395AB}"/>
              </a:ext>
            </a:extLst>
          </p:cNvPr>
          <p:cNvSpPr/>
          <p:nvPr/>
        </p:nvSpPr>
        <p:spPr>
          <a:xfrm>
            <a:off x="9683931" y="235131"/>
            <a:ext cx="2046515" cy="966652"/>
          </a:xfrm>
          <a:prstGeom prst="horizontalScroll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800" b="1" dirty="0"/>
              <a:t>L2 Slide 8</a:t>
            </a:r>
          </a:p>
        </p:txBody>
      </p:sp>
    </p:spTree>
    <p:extLst>
      <p:ext uri="{BB962C8B-B14F-4D97-AF65-F5344CB8AC3E}">
        <p14:creationId xmlns:p14="http://schemas.microsoft.com/office/powerpoint/2010/main" val="32084622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EC3C0-A8EA-6E44-BDCD-7910F8FEFF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359060"/>
            <a:ext cx="10131425" cy="1456267"/>
          </a:xfrm>
        </p:spPr>
        <p:txBody>
          <a:bodyPr/>
          <a:lstStyle/>
          <a:p>
            <a:r>
              <a:rPr lang="en-US" dirty="0"/>
              <a:t>Truth tables</a:t>
            </a:r>
          </a:p>
        </p:txBody>
      </p:sp>
      <p:sp>
        <p:nvSpPr>
          <p:cNvPr id="5" name="Rectangle 4"/>
          <p:cNvSpPr/>
          <p:nvPr/>
        </p:nvSpPr>
        <p:spPr>
          <a:xfrm>
            <a:off x="685801" y="5606534"/>
            <a:ext cx="47946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dirty="0">
                <a:latin typeface="Verdana" panose="020B0604030504040204" pitchFamily="34" charset="0"/>
              </a:rPr>
              <a:t>e.g. True And False should return False</a:t>
            </a:r>
            <a:endParaRPr lang="en-SG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1647" y="1625600"/>
            <a:ext cx="8739166" cy="3394075"/>
          </a:xfrm>
          <a:prstGeom prst="rect">
            <a:avLst/>
          </a:prstGeom>
        </p:spPr>
      </p:pic>
      <p:sp>
        <p:nvSpPr>
          <p:cNvPr id="6" name="Scroll: Horizontal 5">
            <a:extLst>
              <a:ext uri="{FF2B5EF4-FFF2-40B4-BE49-F238E27FC236}">
                <a16:creationId xmlns:a16="http://schemas.microsoft.com/office/drawing/2014/main" id="{1F9C2FAE-3A3E-4EAB-87AB-BEB809998CDA}"/>
              </a:ext>
            </a:extLst>
          </p:cNvPr>
          <p:cNvSpPr/>
          <p:nvPr/>
        </p:nvSpPr>
        <p:spPr>
          <a:xfrm>
            <a:off x="9683931" y="235131"/>
            <a:ext cx="2046515" cy="966652"/>
          </a:xfrm>
          <a:prstGeom prst="horizontalScroll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800" b="1" dirty="0"/>
              <a:t>L2 Slide 9</a:t>
            </a:r>
          </a:p>
        </p:txBody>
      </p:sp>
    </p:spTree>
    <p:extLst>
      <p:ext uri="{BB962C8B-B14F-4D97-AF65-F5344CB8AC3E}">
        <p14:creationId xmlns:p14="http://schemas.microsoft.com/office/powerpoint/2010/main" val="18407296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EC3C0-A8EA-6E44-BDCD-7910F8FEFF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359060"/>
            <a:ext cx="10131425" cy="1456267"/>
          </a:xfrm>
        </p:spPr>
        <p:txBody>
          <a:bodyPr/>
          <a:lstStyle/>
          <a:p>
            <a:r>
              <a:rPr lang="en-US" dirty="0"/>
              <a:t>Variable scoping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4DECE66-76E8-F64F-93D0-8721BC94AC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2" y="1697122"/>
            <a:ext cx="5065711" cy="4632157"/>
          </a:xfrm>
        </p:spPr>
        <p:txBody>
          <a:bodyPr>
            <a:normAutofit/>
          </a:bodyPr>
          <a:lstStyle/>
          <a:p>
            <a:r>
              <a:rPr lang="en-US" dirty="0"/>
              <a:t>Scope of Procedural declaration is the Procedure – i.e. Private Sub to End Sub</a:t>
            </a:r>
          </a:p>
          <a:p>
            <a:r>
              <a:rPr lang="en-US" dirty="0"/>
              <a:t>Local variables created at the </a:t>
            </a:r>
            <a:r>
              <a:rPr lang="en-US" b="1" dirty="0"/>
              <a:t>Dim </a:t>
            </a:r>
            <a:r>
              <a:rPr lang="en-US" dirty="0"/>
              <a:t>line and then destroyed at </a:t>
            </a:r>
            <a:r>
              <a:rPr lang="en-US" b="1" dirty="0"/>
              <a:t>End Sub </a:t>
            </a:r>
            <a:r>
              <a:rPr lang="en-US" dirty="0"/>
              <a:t>– re-use resources</a:t>
            </a:r>
          </a:p>
          <a:p>
            <a:r>
              <a:rPr lang="en-US" dirty="0"/>
              <a:t>Scope of Global declaration is all code across the whole </a:t>
            </a:r>
            <a:r>
              <a:rPr lang="en-US" b="1" dirty="0"/>
              <a:t>Form </a:t>
            </a:r>
            <a:r>
              <a:rPr lang="en-US" dirty="0"/>
              <a:t>– created when program first runs and destroyed when program ends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1300" y="1340297"/>
            <a:ext cx="4791600" cy="802226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7591426" y="2255845"/>
            <a:ext cx="32258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>
                <a:latin typeface="Verdana" panose="020B0604030504040204" pitchFamily="34" charset="0"/>
              </a:rPr>
              <a:t>Procedural declaration</a:t>
            </a:r>
          </a:p>
          <a:p>
            <a:r>
              <a:rPr lang="en-SG" dirty="0">
                <a:latin typeface="Verdana" panose="020B0604030504040204" pitchFamily="34" charset="0"/>
              </a:rPr>
              <a:t>immediately after ‘Private</a:t>
            </a:r>
          </a:p>
          <a:p>
            <a:r>
              <a:rPr lang="en-US" dirty="0">
                <a:latin typeface="Verdana" panose="020B0604030504040204" pitchFamily="34" charset="0"/>
              </a:rPr>
              <a:t>Sub’ – scope is ONLY the</a:t>
            </a:r>
          </a:p>
          <a:p>
            <a:r>
              <a:rPr lang="en-SG" dirty="0">
                <a:latin typeface="Verdana" panose="020B0604030504040204" pitchFamily="34" charset="0"/>
              </a:rPr>
              <a:t>procedure itself</a:t>
            </a:r>
            <a:endParaRPr lang="en-SG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7388" y="3701565"/>
            <a:ext cx="3819424" cy="117523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7453470" y="5238077"/>
            <a:ext cx="350171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 dirty="0">
                <a:latin typeface="Verdana" panose="020B0604030504040204" pitchFamily="34" charset="0"/>
              </a:rPr>
              <a:t>Global declaration</a:t>
            </a:r>
          </a:p>
          <a:p>
            <a:r>
              <a:rPr lang="en-SG" dirty="0">
                <a:latin typeface="Verdana" panose="020B0604030504040204" pitchFamily="34" charset="0"/>
              </a:rPr>
              <a:t>immediately after ‘Public</a:t>
            </a:r>
          </a:p>
          <a:p>
            <a:r>
              <a:rPr lang="en-SG" dirty="0">
                <a:latin typeface="Verdana" panose="020B0604030504040204" pitchFamily="34" charset="0"/>
              </a:rPr>
              <a:t>Class’ – scope is ALL</a:t>
            </a:r>
          </a:p>
          <a:p>
            <a:r>
              <a:rPr lang="en-SG" dirty="0">
                <a:latin typeface="Verdana" panose="020B0604030504040204" pitchFamily="34" charset="0"/>
              </a:rPr>
              <a:t>procedures on Form Class</a:t>
            </a:r>
            <a:endParaRPr lang="en-SG" dirty="0"/>
          </a:p>
        </p:txBody>
      </p:sp>
      <p:sp>
        <p:nvSpPr>
          <p:cNvPr id="8" name="Scroll: Horizontal 7">
            <a:extLst>
              <a:ext uri="{FF2B5EF4-FFF2-40B4-BE49-F238E27FC236}">
                <a16:creationId xmlns:a16="http://schemas.microsoft.com/office/drawing/2014/main" id="{1DB90C0C-322A-4D1F-BC70-89A80C4B313B}"/>
              </a:ext>
            </a:extLst>
          </p:cNvPr>
          <p:cNvSpPr/>
          <p:nvPr/>
        </p:nvSpPr>
        <p:spPr>
          <a:xfrm>
            <a:off x="9683931" y="235131"/>
            <a:ext cx="2046515" cy="966652"/>
          </a:xfrm>
          <a:prstGeom prst="horizontalScroll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800" b="1" dirty="0"/>
              <a:t>L2 Slide 10</a:t>
            </a:r>
          </a:p>
        </p:txBody>
      </p:sp>
    </p:spTree>
    <p:extLst>
      <p:ext uri="{BB962C8B-B14F-4D97-AF65-F5344CB8AC3E}">
        <p14:creationId xmlns:p14="http://schemas.microsoft.com/office/powerpoint/2010/main" val="22284780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EC3C0-A8EA-6E44-BDCD-7910F8FEFF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359060"/>
            <a:ext cx="10131425" cy="1456267"/>
          </a:xfrm>
        </p:spPr>
        <p:txBody>
          <a:bodyPr/>
          <a:lstStyle/>
          <a:p>
            <a:r>
              <a:rPr lang="en-US" dirty="0"/>
              <a:t>Array visualization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4DECE66-76E8-F64F-93D0-8721BC94AC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2" y="1697122"/>
            <a:ext cx="5065711" cy="4632157"/>
          </a:xfrm>
        </p:spPr>
        <p:txBody>
          <a:bodyPr>
            <a:normAutofit/>
          </a:bodyPr>
          <a:lstStyle/>
          <a:p>
            <a:r>
              <a:rPr lang="en-US" dirty="0"/>
              <a:t>A 1 dimensional array may be visualized as a </a:t>
            </a:r>
            <a:r>
              <a:rPr lang="en-SG" dirty="0"/>
              <a:t>single spreadsheet column</a:t>
            </a:r>
            <a:br>
              <a:rPr lang="en-SG" dirty="0"/>
            </a:br>
            <a:r>
              <a:rPr lang="pt-BR" i="1" dirty="0">
                <a:solidFill>
                  <a:schemeClr val="accent6"/>
                </a:solidFill>
              </a:rPr>
              <a:t>E.g. Dim intData(4) as integer</a:t>
            </a:r>
            <a:endParaRPr lang="en-SG" dirty="0">
              <a:solidFill>
                <a:schemeClr val="accent6"/>
              </a:solidFill>
            </a:endParaRPr>
          </a:p>
          <a:p>
            <a:r>
              <a:rPr lang="fr-FR" dirty="0" err="1"/>
              <a:t>Contains</a:t>
            </a:r>
            <a:r>
              <a:rPr lang="fr-FR" dirty="0"/>
              <a:t> 5 (4+1) </a:t>
            </a:r>
            <a:r>
              <a:rPr lang="fr-FR" dirty="0" err="1"/>
              <a:t>contiguous</a:t>
            </a:r>
            <a:r>
              <a:rPr lang="fr-FR" dirty="0"/>
              <a:t> </a:t>
            </a:r>
            <a:r>
              <a:rPr lang="fr-FR" dirty="0" err="1"/>
              <a:t>integer</a:t>
            </a:r>
            <a:r>
              <a:rPr lang="fr-FR" dirty="0"/>
              <a:t> </a:t>
            </a:r>
            <a:r>
              <a:rPr lang="fr-FR" dirty="0" err="1"/>
              <a:t>elements</a:t>
            </a:r>
            <a:endParaRPr lang="fr-FR" dirty="0"/>
          </a:p>
          <a:p>
            <a:r>
              <a:rPr lang="en-US" dirty="0"/>
              <a:t>May fill cells with data thus:</a:t>
            </a:r>
            <a:br>
              <a:rPr lang="en-US" dirty="0"/>
            </a:br>
            <a:r>
              <a:rPr lang="en-US" dirty="0">
                <a:solidFill>
                  <a:schemeClr val="accent6"/>
                </a:solidFill>
              </a:rPr>
              <a:t>   </a:t>
            </a:r>
            <a:r>
              <a:rPr lang="en-SG" dirty="0" err="1">
                <a:solidFill>
                  <a:schemeClr val="accent6"/>
                </a:solidFill>
              </a:rPr>
              <a:t>intData</a:t>
            </a:r>
            <a:r>
              <a:rPr lang="en-SG" dirty="0">
                <a:solidFill>
                  <a:schemeClr val="accent6"/>
                </a:solidFill>
              </a:rPr>
              <a:t>(0)=2, </a:t>
            </a:r>
            <a:r>
              <a:rPr lang="en-SG" dirty="0" err="1">
                <a:solidFill>
                  <a:schemeClr val="accent6"/>
                </a:solidFill>
              </a:rPr>
              <a:t>intData</a:t>
            </a:r>
            <a:r>
              <a:rPr lang="en-SG" dirty="0">
                <a:solidFill>
                  <a:schemeClr val="accent6"/>
                </a:solidFill>
              </a:rPr>
              <a:t>(1)=4,</a:t>
            </a:r>
          </a:p>
          <a:p>
            <a:pPr marL="0" indent="0">
              <a:buNone/>
            </a:pPr>
            <a:r>
              <a:rPr lang="en-SG" dirty="0">
                <a:solidFill>
                  <a:schemeClr val="accent6"/>
                </a:solidFill>
              </a:rPr>
              <a:t>	</a:t>
            </a:r>
            <a:r>
              <a:rPr lang="en-SG" dirty="0" err="1">
                <a:solidFill>
                  <a:schemeClr val="accent6"/>
                </a:solidFill>
              </a:rPr>
              <a:t>intData</a:t>
            </a:r>
            <a:r>
              <a:rPr lang="en-SG" dirty="0">
                <a:solidFill>
                  <a:schemeClr val="accent6"/>
                </a:solidFill>
              </a:rPr>
              <a:t>(2)=6, </a:t>
            </a:r>
            <a:r>
              <a:rPr lang="en-SG" dirty="0" err="1">
                <a:solidFill>
                  <a:schemeClr val="accent6"/>
                </a:solidFill>
              </a:rPr>
              <a:t>intData</a:t>
            </a:r>
            <a:r>
              <a:rPr lang="en-SG" dirty="0">
                <a:solidFill>
                  <a:schemeClr val="accent6"/>
                </a:solidFill>
              </a:rPr>
              <a:t>(3)=8,</a:t>
            </a:r>
          </a:p>
          <a:p>
            <a:pPr marL="0" indent="0">
              <a:buNone/>
            </a:pPr>
            <a:r>
              <a:rPr lang="en-SG" dirty="0">
                <a:solidFill>
                  <a:schemeClr val="accent6"/>
                </a:solidFill>
              </a:rPr>
              <a:t>	</a:t>
            </a:r>
            <a:r>
              <a:rPr lang="en-SG" dirty="0" err="1">
                <a:solidFill>
                  <a:schemeClr val="accent6"/>
                </a:solidFill>
              </a:rPr>
              <a:t>intData</a:t>
            </a:r>
            <a:r>
              <a:rPr lang="en-SG" dirty="0">
                <a:solidFill>
                  <a:schemeClr val="accent6"/>
                </a:solidFill>
              </a:rPr>
              <a:t>(4)=10</a:t>
            </a:r>
            <a:endParaRPr lang="fr-FR" dirty="0"/>
          </a:p>
          <a:p>
            <a:r>
              <a:rPr lang="pt-BR" dirty="0"/>
              <a:t>Dim intData as Integer = {2,4,6,8,10}</a:t>
            </a:r>
            <a:endParaRPr lang="en-SG" dirty="0">
              <a:solidFill>
                <a:schemeClr val="accent6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7077" y="2184400"/>
            <a:ext cx="3220735" cy="3297237"/>
          </a:xfrm>
          <a:prstGeom prst="rect">
            <a:avLst/>
          </a:prstGeom>
        </p:spPr>
      </p:pic>
      <p:sp>
        <p:nvSpPr>
          <p:cNvPr id="5" name="Scroll: Horizontal 4">
            <a:extLst>
              <a:ext uri="{FF2B5EF4-FFF2-40B4-BE49-F238E27FC236}">
                <a16:creationId xmlns:a16="http://schemas.microsoft.com/office/drawing/2014/main" id="{C3F356D8-C128-4D47-9101-390A5DB34C31}"/>
              </a:ext>
            </a:extLst>
          </p:cNvPr>
          <p:cNvSpPr/>
          <p:nvPr/>
        </p:nvSpPr>
        <p:spPr>
          <a:xfrm>
            <a:off x="9683931" y="235131"/>
            <a:ext cx="2046515" cy="966652"/>
          </a:xfrm>
          <a:prstGeom prst="horizontalScroll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800" b="1" dirty="0"/>
              <a:t>L2 Slide 14</a:t>
            </a:r>
          </a:p>
        </p:txBody>
      </p:sp>
    </p:spTree>
    <p:extLst>
      <p:ext uri="{BB962C8B-B14F-4D97-AF65-F5344CB8AC3E}">
        <p14:creationId xmlns:p14="http://schemas.microsoft.com/office/powerpoint/2010/main" val="24028722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274F12-7B6C-464B-896A-891896715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EE0397-2EE4-2C4A-9701-3FBF8C4CDC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1507" y="1872604"/>
            <a:ext cx="10131425" cy="4873149"/>
          </a:xfrm>
        </p:spPr>
        <p:txBody>
          <a:bodyPr>
            <a:normAutofit/>
          </a:bodyPr>
          <a:lstStyle/>
          <a:p>
            <a:pPr marL="342900" indent="-342900">
              <a:buAutoNum type="arabicPeriod"/>
            </a:pPr>
            <a:r>
              <a:rPr lang="en-US" dirty="0"/>
              <a:t>L1 – Visual Basic Introduction</a:t>
            </a:r>
          </a:p>
          <a:p>
            <a:pPr marL="342900" indent="-342900">
              <a:buAutoNum type="arabicPeriod"/>
            </a:pPr>
            <a:r>
              <a:rPr lang="en-US" dirty="0"/>
              <a:t>L2 – Data Types and Arrays</a:t>
            </a:r>
          </a:p>
          <a:p>
            <a:pPr marL="342900" indent="-342900">
              <a:buAutoNum type="arabicPeriod"/>
            </a:pPr>
            <a:r>
              <a:rPr lang="en-US" dirty="0"/>
              <a:t>L3 – Object Properties and Methods</a:t>
            </a:r>
          </a:p>
          <a:p>
            <a:pPr marL="342900" indent="-342900">
              <a:buAutoNum type="arabicPeriod"/>
            </a:pPr>
            <a:r>
              <a:rPr lang="en-US" dirty="0"/>
              <a:t>L4 – Algorithms Planning and Refinement</a:t>
            </a:r>
          </a:p>
          <a:p>
            <a:pPr marL="342900" indent="-342900">
              <a:buAutoNum type="arabicPeriod"/>
            </a:pPr>
            <a:r>
              <a:rPr lang="en-US" dirty="0"/>
              <a:t>L5 – Procedures and Arguments (Part 1)</a:t>
            </a:r>
          </a:p>
          <a:p>
            <a:pPr marL="342900" indent="-342900">
              <a:buAutoNum type="arabicPeriod"/>
            </a:pPr>
            <a:r>
              <a:rPr lang="en-US" dirty="0"/>
              <a:t>L6 – Procedures and Arguments (Part 2)</a:t>
            </a:r>
          </a:p>
          <a:p>
            <a:pPr marL="342900" indent="-342900">
              <a:buAutoNum type="arabicPeriod"/>
            </a:pPr>
            <a:r>
              <a:rPr lang="en-US" dirty="0"/>
              <a:t>L7 – Decisions and Debugging</a:t>
            </a:r>
          </a:p>
          <a:p>
            <a:pPr marL="342900" indent="-342900">
              <a:buAutoNum type="arabicPeriod"/>
            </a:pPr>
            <a:r>
              <a:rPr lang="en-US" dirty="0"/>
              <a:t>L8 – Looping Constructs and Iteration</a:t>
            </a:r>
          </a:p>
          <a:p>
            <a:pPr marL="342900" indent="-342900"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26853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EC3C0-A8EA-6E44-BDCD-7910F8FEFF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359060"/>
            <a:ext cx="10131425" cy="1456267"/>
          </a:xfrm>
        </p:spPr>
        <p:txBody>
          <a:bodyPr/>
          <a:lstStyle/>
          <a:p>
            <a:r>
              <a:rPr lang="en-US" dirty="0"/>
              <a:t>Working with bounds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4DECE66-76E8-F64F-93D0-8721BC94AC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2" y="1482788"/>
            <a:ext cx="10896598" cy="1514412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en-US" dirty="0"/>
              <a:t>One may work with Upper or Lower Bounds rather than known values: good for dynamic arrays when size is not always known</a:t>
            </a:r>
          </a:p>
          <a:p>
            <a:pPr>
              <a:buFontTx/>
              <a:buChar char="-"/>
            </a:pPr>
            <a:r>
              <a:rPr lang="en-SG" dirty="0"/>
              <a:t>Use </a:t>
            </a:r>
            <a:r>
              <a:rPr lang="en-SG" dirty="0" err="1"/>
              <a:t>GetUpperBound</a:t>
            </a:r>
            <a:r>
              <a:rPr lang="en-SG" dirty="0"/>
              <a:t>() or </a:t>
            </a:r>
            <a:r>
              <a:rPr lang="en-SG" dirty="0" err="1"/>
              <a:t>GetLowerBound</a:t>
            </a:r>
            <a:r>
              <a:rPr lang="en-SG" dirty="0"/>
              <a:t>() </a:t>
            </a:r>
            <a:r>
              <a:rPr lang="en-US" dirty="0"/>
              <a:t>Methods to find array size</a:t>
            </a:r>
          </a:p>
          <a:p>
            <a:pPr>
              <a:buFontTx/>
              <a:buChar char="-"/>
            </a:pPr>
            <a:r>
              <a:rPr lang="en-US" dirty="0"/>
              <a:t>Use 0 as argument for 1D and 0 or 1 for 2D</a:t>
            </a:r>
            <a:endParaRPr lang="en-SG" dirty="0">
              <a:solidFill>
                <a:schemeClr val="accent6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2" y="3683001"/>
            <a:ext cx="7281105" cy="254821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2000" y="4296658"/>
            <a:ext cx="4693796" cy="1441005"/>
          </a:xfrm>
          <a:prstGeom prst="rect">
            <a:avLst/>
          </a:prstGeom>
        </p:spPr>
      </p:pic>
      <p:sp>
        <p:nvSpPr>
          <p:cNvPr id="7" name="Scroll: Horizontal 6">
            <a:extLst>
              <a:ext uri="{FF2B5EF4-FFF2-40B4-BE49-F238E27FC236}">
                <a16:creationId xmlns:a16="http://schemas.microsoft.com/office/drawing/2014/main" id="{0B5490BC-F752-4D4D-B369-B761CDE74BF3}"/>
              </a:ext>
            </a:extLst>
          </p:cNvPr>
          <p:cNvSpPr/>
          <p:nvPr/>
        </p:nvSpPr>
        <p:spPr>
          <a:xfrm>
            <a:off x="9683931" y="235131"/>
            <a:ext cx="2046515" cy="966652"/>
          </a:xfrm>
          <a:prstGeom prst="horizontalScroll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800" b="1" dirty="0"/>
              <a:t>L2 Slide 17</a:t>
            </a:r>
          </a:p>
        </p:txBody>
      </p:sp>
    </p:spTree>
    <p:extLst>
      <p:ext uri="{BB962C8B-B14F-4D97-AF65-F5344CB8AC3E}">
        <p14:creationId xmlns:p14="http://schemas.microsoft.com/office/powerpoint/2010/main" val="23932113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9261A-F647-704B-92EA-05AE0C1F43C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L3 – Object Properties and Methods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E5ACC0-4A2B-2A44-8CF4-8292DB69C8F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Visual Basic</a:t>
            </a:r>
          </a:p>
        </p:txBody>
      </p:sp>
    </p:spTree>
    <p:extLst>
      <p:ext uri="{BB962C8B-B14F-4D97-AF65-F5344CB8AC3E}">
        <p14:creationId xmlns:p14="http://schemas.microsoft.com/office/powerpoint/2010/main" val="41153821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274F12-7B6C-464B-896A-891896715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EE0397-2EE4-2C4A-9701-3FBF8C4CDC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1698433"/>
            <a:ext cx="10131425" cy="4873149"/>
          </a:xfrm>
        </p:spPr>
        <p:txBody>
          <a:bodyPr>
            <a:normAutofit/>
          </a:bodyPr>
          <a:lstStyle/>
          <a:p>
            <a:pPr marL="342900" indent="-342900">
              <a:buAutoNum type="arabicPeriod"/>
            </a:pPr>
            <a:r>
              <a:rPr lang="en-US" dirty="0"/>
              <a:t>Object Prefixes</a:t>
            </a:r>
          </a:p>
          <a:p>
            <a:pPr marL="342900" indent="-342900">
              <a:buAutoNum type="arabicPeriod"/>
            </a:pPr>
            <a:r>
              <a:rPr lang="en-US" dirty="0"/>
              <a:t>Properties &amp; Methods</a:t>
            </a:r>
          </a:p>
          <a:p>
            <a:pPr marL="342900" indent="-342900">
              <a:buAutoNum type="arabicPeriod"/>
            </a:pPr>
            <a:r>
              <a:rPr lang="en-US" dirty="0"/>
              <a:t>Events</a:t>
            </a:r>
          </a:p>
          <a:p>
            <a:pPr marL="342900" indent="-342900">
              <a:buAutoNum type="arabicPeriod"/>
            </a:pPr>
            <a:r>
              <a:rPr lang="en-US" dirty="0">
                <a:highlight>
                  <a:srgbClr val="008080"/>
                </a:highlight>
              </a:rPr>
              <a:t>Form &amp; Controls</a:t>
            </a:r>
          </a:p>
          <a:p>
            <a:pPr marL="342900" indent="-342900"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18677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EC3C0-A8EA-6E44-BDCD-7910F8FEF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prefixes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709298D-104A-694A-AB9F-2EC69F3C2B45}"/>
              </a:ext>
            </a:extLst>
          </p:cNvPr>
          <p:cNvSpPr/>
          <p:nvPr/>
        </p:nvSpPr>
        <p:spPr>
          <a:xfrm>
            <a:off x="685801" y="1742701"/>
            <a:ext cx="108845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 dirty="0">
                <a:latin typeface="Verdana" panose="020B0604030504040204" pitchFamily="34" charset="0"/>
              </a:rPr>
              <a:t>Names must start with a letter (max 255)</a:t>
            </a:r>
            <a:br>
              <a:rPr lang="en-SG" dirty="0">
                <a:latin typeface="Verdana" panose="020B0604030504040204" pitchFamily="34" charset="0"/>
              </a:rPr>
            </a:br>
            <a:r>
              <a:rPr lang="en-SG" dirty="0">
                <a:latin typeface="Verdana" panose="020B0604030504040204" pitchFamily="34" charset="0"/>
              </a:rPr>
              <a:t>Capitalise and Prefix object names as follows (assessed): </a:t>
            </a:r>
            <a:endParaRPr lang="en-SG" dirty="0">
              <a:effectLst/>
            </a:endParaRP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2E7ACDAD-7729-784D-91BF-BE30FEE27CC5}"/>
              </a:ext>
            </a:extLst>
          </p:cNvPr>
          <p:cNvGraphicFramePr>
            <a:graphicFrameLocks noGrp="1"/>
          </p:cNvGraphicFramePr>
          <p:nvPr/>
        </p:nvGraphicFramePr>
        <p:xfrm>
          <a:off x="831516" y="2397487"/>
          <a:ext cx="10528968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9656">
                  <a:extLst>
                    <a:ext uri="{9D8B030D-6E8A-4147-A177-3AD203B41FA5}">
                      <a16:colId xmlns:a16="http://schemas.microsoft.com/office/drawing/2014/main" val="2597104637"/>
                    </a:ext>
                  </a:extLst>
                </a:gridCol>
                <a:gridCol w="3509656">
                  <a:extLst>
                    <a:ext uri="{9D8B030D-6E8A-4147-A177-3AD203B41FA5}">
                      <a16:colId xmlns:a16="http://schemas.microsoft.com/office/drawing/2014/main" val="1606350603"/>
                    </a:ext>
                  </a:extLst>
                </a:gridCol>
                <a:gridCol w="3509656">
                  <a:extLst>
                    <a:ext uri="{9D8B030D-6E8A-4147-A177-3AD203B41FA5}">
                      <a16:colId xmlns:a16="http://schemas.microsoft.com/office/drawing/2014/main" val="29741814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800" b="1" i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Prefix </a:t>
                      </a:r>
                      <a:endParaRPr lang="en-SG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800" b="1" i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Object </a:t>
                      </a:r>
                      <a:endParaRPr lang="en-SG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800" b="1" i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Example use </a:t>
                      </a:r>
                      <a:endParaRPr lang="en-SG" dirty="0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6906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cbo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Combobox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cboUserChoice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56386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chk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Checkbox</a:t>
                      </a:r>
                      <a:endParaRPr lang="en-SG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800" i="1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chkUserSelection</a:t>
                      </a:r>
                      <a:endParaRPr lang="en-SG" dirty="0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46077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cmd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Command Button</a:t>
                      </a:r>
                      <a:endParaRPr lang="en-SG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800" i="1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cmdStart</a:t>
                      </a:r>
                      <a:endParaRPr lang="en-SG" dirty="0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73861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dat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Data</a:t>
                      </a:r>
                      <a:endParaRPr lang="en-SG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800" i="1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datMyDataFile</a:t>
                      </a:r>
                      <a:endParaRPr lang="en-SG" dirty="0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18995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dir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Directory list</a:t>
                      </a:r>
                      <a:endParaRPr lang="en-SG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800" i="1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dirUserDirectory</a:t>
                      </a:r>
                      <a:endParaRPr lang="en-SG" dirty="0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95445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dlg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Common dialog</a:t>
                      </a:r>
                      <a:endParaRPr lang="en-SG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800" i="1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dlgPrintFile</a:t>
                      </a:r>
                      <a:endParaRPr lang="en-SG" dirty="0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71116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frm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Form</a:t>
                      </a:r>
                      <a:endParaRPr lang="en-SG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800" i="1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frmStartupForm</a:t>
                      </a:r>
                      <a:endParaRPr lang="en-SG" dirty="0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99545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80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Graphics Object</a:t>
                      </a:r>
                      <a:endParaRPr lang="en-SG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800" i="1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grForm</a:t>
                      </a:r>
                      <a:endParaRPr lang="en-SG" dirty="0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11746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Textbox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800" i="1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txtDataEntryBox</a:t>
                      </a:r>
                      <a:r>
                        <a:rPr lang="en-SG" sz="180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n-SG" dirty="0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67709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Btn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Button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effectLst/>
                        </a:rPr>
                        <a:t>btnOk</a:t>
                      </a:r>
                      <a:endParaRPr lang="en-SG" dirty="0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0779774"/>
                  </a:ext>
                </a:extLst>
              </a:tr>
            </a:tbl>
          </a:graphicData>
        </a:graphic>
      </p:graphicFrame>
      <p:sp>
        <p:nvSpPr>
          <p:cNvPr id="5" name="Scroll: Horizontal 4">
            <a:extLst>
              <a:ext uri="{FF2B5EF4-FFF2-40B4-BE49-F238E27FC236}">
                <a16:creationId xmlns:a16="http://schemas.microsoft.com/office/drawing/2014/main" id="{ED7579BA-050E-4664-9CCE-79415D701B41}"/>
              </a:ext>
            </a:extLst>
          </p:cNvPr>
          <p:cNvSpPr/>
          <p:nvPr/>
        </p:nvSpPr>
        <p:spPr>
          <a:xfrm>
            <a:off x="9683931" y="235131"/>
            <a:ext cx="2046515" cy="966652"/>
          </a:xfrm>
          <a:prstGeom prst="horizontalScroll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800" b="1" dirty="0"/>
              <a:t>L3 Slide 4</a:t>
            </a:r>
          </a:p>
        </p:txBody>
      </p:sp>
    </p:spTree>
    <p:extLst>
      <p:ext uri="{BB962C8B-B14F-4D97-AF65-F5344CB8AC3E}">
        <p14:creationId xmlns:p14="http://schemas.microsoft.com/office/powerpoint/2010/main" val="24277392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EC3C0-A8EA-6E44-BDCD-7910F8FEF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General Programming Understanding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DE0F744-AE87-FB4F-834C-5DFCB529F9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2" y="1983131"/>
            <a:ext cx="6485020" cy="2207835"/>
          </a:xfrm>
        </p:spPr>
        <p:txBody>
          <a:bodyPr>
            <a:normAutofit lnSpcReduction="10000"/>
          </a:bodyPr>
          <a:lstStyle/>
          <a:p>
            <a:r>
              <a:rPr lang="en-SG" dirty="0"/>
              <a:t>picPicture1 is a Class / Object in this example</a:t>
            </a:r>
          </a:p>
          <a:p>
            <a:r>
              <a:rPr lang="en-SG" dirty="0"/>
              <a:t>When u use the dot notation, you are accessing the internal variable inside of it</a:t>
            </a:r>
          </a:p>
          <a:p>
            <a:r>
              <a:rPr lang="en-SG" dirty="0"/>
              <a:t>Writing it in this manner would mean assigning the value to the inner variable</a:t>
            </a:r>
          </a:p>
          <a:p>
            <a:r>
              <a:rPr lang="en-SG" dirty="0"/>
              <a:t>Also known as variables in other programming languages</a:t>
            </a:r>
          </a:p>
          <a:p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14A4FA3-C311-5241-B66E-16E171B4F1C3}"/>
              </a:ext>
            </a:extLst>
          </p:cNvPr>
          <p:cNvSpPr/>
          <p:nvPr/>
        </p:nvSpPr>
        <p:spPr>
          <a:xfrm>
            <a:off x="7170822" y="2951424"/>
            <a:ext cx="47517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dirty="0">
                <a:solidFill>
                  <a:schemeClr val="accent6"/>
                </a:solidFill>
                <a:latin typeface="Verdana" panose="020B0604030504040204" pitchFamily="34" charset="0"/>
              </a:rPr>
              <a:t>e.g. picP</a:t>
            </a:r>
            <a:r>
              <a:rPr lang="en-SG" i="1" dirty="0">
                <a:solidFill>
                  <a:schemeClr val="accent6"/>
                </a:solidFill>
                <a:latin typeface="Verdana" panose="020B0604030504040204" pitchFamily="34" charset="0"/>
              </a:rPr>
              <a:t>icture1.BackColor = </a:t>
            </a:r>
            <a:r>
              <a:rPr lang="en-SG" dirty="0" err="1">
                <a:solidFill>
                  <a:schemeClr val="accent6"/>
                </a:solidFill>
                <a:latin typeface="Verdana" panose="020B0604030504040204" pitchFamily="34" charset="0"/>
              </a:rPr>
              <a:t>Color.Red</a:t>
            </a:r>
            <a:r>
              <a:rPr lang="en-SG" dirty="0">
                <a:solidFill>
                  <a:schemeClr val="accent6"/>
                </a:solidFill>
                <a:latin typeface="Verdana" panose="020B0604030504040204" pitchFamily="34" charset="0"/>
              </a:rPr>
              <a:t> </a:t>
            </a:r>
            <a:endParaRPr lang="en-SG" dirty="0">
              <a:solidFill>
                <a:schemeClr val="accent6"/>
              </a:solidFill>
              <a:effectLst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A798A5F-5A65-B942-AB50-5F35CC615319}"/>
              </a:ext>
            </a:extLst>
          </p:cNvPr>
          <p:cNvSpPr/>
          <p:nvPr/>
        </p:nvSpPr>
        <p:spPr>
          <a:xfrm>
            <a:off x="685800" y="1539250"/>
            <a:ext cx="283028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 sz="2000" b="1" dirty="0">
                <a:solidFill>
                  <a:schemeClr val="accent6"/>
                </a:solidFill>
              </a:rPr>
              <a:t>Accessing Properties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8781F91-44E7-8A44-ADF1-50FC1B059BDF}"/>
              </a:ext>
            </a:extLst>
          </p:cNvPr>
          <p:cNvSpPr txBox="1">
            <a:spLocks/>
          </p:cNvSpPr>
          <p:nvPr/>
        </p:nvSpPr>
        <p:spPr>
          <a:xfrm>
            <a:off x="685802" y="4650194"/>
            <a:ext cx="6485020" cy="22078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SG" dirty="0"/>
              <a:t>picPicture1 is a Class / Object in this example</a:t>
            </a:r>
          </a:p>
          <a:p>
            <a:r>
              <a:rPr lang="en-SG" dirty="0"/>
              <a:t>When u use the brackets at the end u are trying to access a method</a:t>
            </a:r>
          </a:p>
          <a:p>
            <a:r>
              <a:rPr lang="en-SG" dirty="0"/>
              <a:t>Writing it in this manner would mean assigning the value to external variable</a:t>
            </a:r>
          </a:p>
          <a:p>
            <a:r>
              <a:rPr lang="en-SG" dirty="0"/>
              <a:t>Also known as functions in other programming languages</a:t>
            </a:r>
          </a:p>
          <a:p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B5EC1AF-C255-0445-B802-ED7B039E2AB3}"/>
              </a:ext>
            </a:extLst>
          </p:cNvPr>
          <p:cNvSpPr/>
          <p:nvPr/>
        </p:nvSpPr>
        <p:spPr>
          <a:xfrm>
            <a:off x="7170822" y="5276536"/>
            <a:ext cx="46972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dirty="0">
                <a:solidFill>
                  <a:schemeClr val="accent6"/>
                </a:solidFill>
                <a:latin typeface="Verdana" panose="020B0604030504040204" pitchFamily="34" charset="0"/>
              </a:rPr>
              <a:t>e.g. </a:t>
            </a:r>
            <a:r>
              <a:rPr lang="en-SG" dirty="0" err="1">
                <a:solidFill>
                  <a:schemeClr val="accent6"/>
                </a:solidFill>
                <a:latin typeface="Verdana" panose="020B0604030504040204" pitchFamily="34" charset="0"/>
              </a:rPr>
              <a:t>myResult</a:t>
            </a:r>
            <a:r>
              <a:rPr lang="en-SG" dirty="0">
                <a:solidFill>
                  <a:schemeClr val="accent6"/>
                </a:solidFill>
                <a:latin typeface="Verdana" panose="020B0604030504040204" pitchFamily="34" charset="0"/>
              </a:rPr>
              <a:t> = </a:t>
            </a:r>
            <a:r>
              <a:rPr lang="en-SG" dirty="0" err="1">
                <a:solidFill>
                  <a:schemeClr val="accent6"/>
                </a:solidFill>
                <a:latin typeface="Verdana" panose="020B0604030504040204" pitchFamily="34" charset="0"/>
              </a:rPr>
              <a:t>picPicture.getColor</a:t>
            </a:r>
            <a:r>
              <a:rPr lang="en-SG" dirty="0">
                <a:solidFill>
                  <a:schemeClr val="accent6"/>
                </a:solidFill>
                <a:latin typeface="Verdana" panose="020B0604030504040204" pitchFamily="34" charset="0"/>
              </a:rPr>
              <a:t>() </a:t>
            </a:r>
            <a:endParaRPr lang="en-SG" dirty="0">
              <a:solidFill>
                <a:schemeClr val="accent6"/>
              </a:solidFill>
              <a:effectLst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549A191-FAA5-0241-BED0-828CC76208CF}"/>
              </a:ext>
            </a:extLst>
          </p:cNvPr>
          <p:cNvSpPr/>
          <p:nvPr/>
        </p:nvSpPr>
        <p:spPr>
          <a:xfrm>
            <a:off x="685800" y="4206313"/>
            <a:ext cx="234615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 sz="2000" b="1" dirty="0">
                <a:solidFill>
                  <a:schemeClr val="accent6"/>
                </a:solidFill>
              </a:rPr>
              <a:t>Accessing Methods</a:t>
            </a:r>
          </a:p>
        </p:txBody>
      </p:sp>
      <p:sp>
        <p:nvSpPr>
          <p:cNvPr id="10" name="Scroll: Horizontal 9">
            <a:extLst>
              <a:ext uri="{FF2B5EF4-FFF2-40B4-BE49-F238E27FC236}">
                <a16:creationId xmlns:a16="http://schemas.microsoft.com/office/drawing/2014/main" id="{0A532BCD-418D-482C-831C-9672EEDD7A27}"/>
              </a:ext>
            </a:extLst>
          </p:cNvPr>
          <p:cNvSpPr/>
          <p:nvPr/>
        </p:nvSpPr>
        <p:spPr>
          <a:xfrm>
            <a:off x="9683931" y="235131"/>
            <a:ext cx="2046515" cy="966652"/>
          </a:xfrm>
          <a:prstGeom prst="horizontalScroll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800" b="1" dirty="0"/>
              <a:t>L3 Slide 6</a:t>
            </a:r>
          </a:p>
        </p:txBody>
      </p:sp>
    </p:spTree>
    <p:extLst>
      <p:ext uri="{BB962C8B-B14F-4D97-AF65-F5344CB8AC3E}">
        <p14:creationId xmlns:p14="http://schemas.microsoft.com/office/powerpoint/2010/main" val="4039492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EC3C0-A8EA-6E44-BDCD-7910F8FEF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DECE66-76E8-F64F-93D0-8721BC94AC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0323" y="1568261"/>
            <a:ext cx="6485020" cy="4632157"/>
          </a:xfrm>
        </p:spPr>
        <p:txBody>
          <a:bodyPr/>
          <a:lstStyle/>
          <a:p>
            <a:r>
              <a:rPr lang="en-US" dirty="0"/>
              <a:t>Trigger an object’s reaction to external or internal stimuli</a:t>
            </a:r>
          </a:p>
          <a:p>
            <a:r>
              <a:rPr lang="en-US" dirty="0"/>
              <a:t>Windows monitors for events and ‘flags’ occurrence to objects – not instantaneous</a:t>
            </a:r>
          </a:p>
          <a:p>
            <a:r>
              <a:rPr lang="en-SG" dirty="0"/>
              <a:t>Response code = EVENT HANDLER</a:t>
            </a:r>
          </a:p>
          <a:p>
            <a:r>
              <a:rPr lang="en-SG" dirty="0"/>
              <a:t>No Event Handler code= no response</a:t>
            </a:r>
          </a:p>
          <a:p>
            <a:r>
              <a:rPr lang="en-US" dirty="0" err="1"/>
              <a:t>e.g</a:t>
            </a:r>
            <a:r>
              <a:rPr lang="en-US" dirty="0"/>
              <a:t> clicking the command button runs:</a:t>
            </a:r>
            <a:br>
              <a:rPr lang="en-US" dirty="0"/>
            </a:br>
            <a:r>
              <a:rPr lang="en-SG" dirty="0"/>
              <a:t>Private Sub Button1_Click(</a:t>
            </a:r>
            <a:r>
              <a:rPr lang="en-SG" u="sng" dirty="0" err="1"/>
              <a:t>ByVal</a:t>
            </a:r>
            <a:r>
              <a:rPr lang="en-SG" u="sng" dirty="0"/>
              <a:t> sender As </a:t>
            </a:r>
            <a:r>
              <a:rPr lang="en-SG" u="sng" dirty="0" err="1"/>
              <a:t>System.Object</a:t>
            </a:r>
            <a:r>
              <a:rPr lang="en-SG" u="sng" dirty="0"/>
              <a:t>, </a:t>
            </a:r>
            <a:r>
              <a:rPr lang="en-SG" u="sng" dirty="0" err="1"/>
              <a:t>ByVal</a:t>
            </a:r>
            <a:r>
              <a:rPr lang="en-SG" u="sng" dirty="0"/>
              <a:t> e As </a:t>
            </a:r>
            <a:r>
              <a:rPr lang="en-SG" u="sng" dirty="0" err="1"/>
              <a:t>System.EventArgs</a:t>
            </a:r>
            <a:r>
              <a:rPr lang="en-SG" dirty="0"/>
              <a:t>) Handles Button1.Click</a:t>
            </a:r>
          </a:p>
          <a:p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85801" y="5702811"/>
            <a:ext cx="53056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*Note underlined section beyond scope of the module</a:t>
            </a:r>
            <a:endParaRPr lang="en-SG" dirty="0"/>
          </a:p>
        </p:txBody>
      </p:sp>
      <p:sp>
        <p:nvSpPr>
          <p:cNvPr id="7" name="Rectangle 6"/>
          <p:cNvSpPr/>
          <p:nvPr/>
        </p:nvSpPr>
        <p:spPr>
          <a:xfrm>
            <a:off x="7724033" y="3282952"/>
            <a:ext cx="326519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“Button1_Click” is just a name,</a:t>
            </a:r>
          </a:p>
          <a:p>
            <a:r>
              <a:rPr lang="en-US" dirty="0">
                <a:solidFill>
                  <a:schemeClr val="accent6"/>
                </a:solidFill>
              </a:rPr>
              <a:t>“Handles Button1.Click”</a:t>
            </a:r>
          </a:p>
          <a:p>
            <a:r>
              <a:rPr lang="en-US" dirty="0">
                <a:solidFill>
                  <a:schemeClr val="accent6"/>
                </a:solidFill>
              </a:rPr>
              <a:t>defines the event it handles</a:t>
            </a:r>
            <a:endParaRPr lang="en-SG" dirty="0">
              <a:solidFill>
                <a:schemeClr val="accent6"/>
              </a:solidFill>
            </a:endParaRPr>
          </a:p>
        </p:txBody>
      </p:sp>
      <p:sp>
        <p:nvSpPr>
          <p:cNvPr id="8" name="Scroll: Horizontal 7">
            <a:extLst>
              <a:ext uri="{FF2B5EF4-FFF2-40B4-BE49-F238E27FC236}">
                <a16:creationId xmlns:a16="http://schemas.microsoft.com/office/drawing/2014/main" id="{106C18F1-922B-4AB2-8336-B87E1F316429}"/>
              </a:ext>
            </a:extLst>
          </p:cNvPr>
          <p:cNvSpPr/>
          <p:nvPr/>
        </p:nvSpPr>
        <p:spPr>
          <a:xfrm>
            <a:off x="9683931" y="235131"/>
            <a:ext cx="2046515" cy="966652"/>
          </a:xfrm>
          <a:prstGeom prst="horizontalScroll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800" b="1" dirty="0"/>
              <a:t>L3 Slide 10</a:t>
            </a:r>
          </a:p>
        </p:txBody>
      </p:sp>
    </p:spTree>
    <p:extLst>
      <p:ext uri="{BB962C8B-B14F-4D97-AF65-F5344CB8AC3E}">
        <p14:creationId xmlns:p14="http://schemas.microsoft.com/office/powerpoint/2010/main" val="23556911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EC3C0-A8EA-6E44-BDCD-7910F8FEF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 OBJECT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DECE66-76E8-F64F-93D0-8721BC94AC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932" y="2225122"/>
            <a:ext cx="5989297" cy="3540525"/>
          </a:xfrm>
        </p:spPr>
        <p:txBody>
          <a:bodyPr>
            <a:normAutofit/>
          </a:bodyPr>
          <a:lstStyle/>
          <a:p>
            <a:r>
              <a:rPr lang="en-US" dirty="0"/>
              <a:t>Basis for most VB apps.</a:t>
            </a:r>
          </a:p>
          <a:p>
            <a:r>
              <a:rPr lang="en-US" dirty="0"/>
              <a:t>One may have multiple forms in an application</a:t>
            </a:r>
          </a:p>
          <a:p>
            <a:r>
              <a:rPr lang="en-US" dirty="0"/>
              <a:t>Supports many events</a:t>
            </a:r>
          </a:p>
          <a:p>
            <a:r>
              <a:rPr lang="en-US" dirty="0"/>
              <a:t>Most important event handler is under the </a:t>
            </a:r>
            <a:r>
              <a:rPr lang="en-US" u="sng" dirty="0">
                <a:solidFill>
                  <a:schemeClr val="accent2"/>
                </a:solidFill>
              </a:rPr>
              <a:t>Load Event</a:t>
            </a:r>
            <a:br>
              <a:rPr lang="en-US" u="sng" dirty="0">
                <a:solidFill>
                  <a:schemeClr val="accent2"/>
                </a:solidFill>
              </a:rPr>
            </a:br>
            <a:br>
              <a:rPr lang="en-US" u="sng" dirty="0">
                <a:solidFill>
                  <a:schemeClr val="accent2"/>
                </a:solidFill>
              </a:rPr>
            </a:br>
            <a:r>
              <a:rPr lang="en-US" dirty="0"/>
              <a:t>- run at application startup</a:t>
            </a:r>
            <a:br>
              <a:rPr lang="en-US" dirty="0"/>
            </a:br>
            <a:r>
              <a:rPr lang="en-US" dirty="0"/>
              <a:t>- initialization of variables and equipment</a:t>
            </a:r>
            <a:br>
              <a:rPr lang="en-US" dirty="0"/>
            </a:br>
            <a:r>
              <a:rPr lang="en-US" dirty="0"/>
              <a:t>- similar to </a:t>
            </a:r>
            <a:r>
              <a:rPr lang="en-US" dirty="0" err="1"/>
              <a:t>onInit</a:t>
            </a:r>
            <a:r>
              <a:rPr lang="en-US" dirty="0"/>
              <a:t> on other programming languages</a:t>
            </a:r>
            <a:endParaRPr lang="en-SG" u="sng" dirty="0">
              <a:solidFill>
                <a:schemeClr val="accent2"/>
              </a:solidFill>
            </a:endParaRP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9499" y="1532255"/>
            <a:ext cx="4704910" cy="4233392"/>
          </a:xfrm>
          <a:prstGeom prst="rect">
            <a:avLst/>
          </a:prstGeom>
        </p:spPr>
      </p:pic>
      <p:sp>
        <p:nvSpPr>
          <p:cNvPr id="5" name="Scroll: Horizontal 4">
            <a:extLst>
              <a:ext uri="{FF2B5EF4-FFF2-40B4-BE49-F238E27FC236}">
                <a16:creationId xmlns:a16="http://schemas.microsoft.com/office/drawing/2014/main" id="{73367B0B-5531-4F69-9FFA-CF2F01A915AC}"/>
              </a:ext>
            </a:extLst>
          </p:cNvPr>
          <p:cNvSpPr/>
          <p:nvPr/>
        </p:nvSpPr>
        <p:spPr>
          <a:xfrm>
            <a:off x="9683931" y="235131"/>
            <a:ext cx="2046515" cy="966652"/>
          </a:xfrm>
          <a:prstGeom prst="horizontalScroll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800" b="1" dirty="0"/>
              <a:t>L3 Slide 14</a:t>
            </a:r>
          </a:p>
        </p:txBody>
      </p:sp>
    </p:spTree>
    <p:extLst>
      <p:ext uri="{BB962C8B-B14F-4D97-AF65-F5344CB8AC3E}">
        <p14:creationId xmlns:p14="http://schemas.microsoft.com/office/powerpoint/2010/main" val="831332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EC3C0-A8EA-6E44-BDCD-7910F8FEF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TEXTBOX CONTROL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DECE66-76E8-F64F-93D0-8721BC94AC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729451"/>
            <a:ext cx="6485020" cy="2397720"/>
          </a:xfrm>
        </p:spPr>
        <p:txBody>
          <a:bodyPr>
            <a:normAutofit/>
          </a:bodyPr>
          <a:lstStyle/>
          <a:p>
            <a:r>
              <a:rPr lang="en-SG" dirty="0"/>
              <a:t>Gather user input or display program output – most applications use Textboxes </a:t>
            </a:r>
          </a:p>
          <a:p>
            <a:r>
              <a:rPr lang="en-SG" dirty="0"/>
              <a:t>Typical properties: dimensions, position, bold, italic, index (control array), password box (******), colour, scrollbars... </a:t>
            </a:r>
          </a:p>
          <a:p>
            <a:r>
              <a:rPr lang="en-SG" dirty="0"/>
              <a:t>Supports MULTILINE property (default=False) </a:t>
            </a:r>
          </a:p>
          <a:p>
            <a:endParaRPr lang="en-US" dirty="0"/>
          </a:p>
        </p:txBody>
      </p:sp>
      <p:pic>
        <p:nvPicPr>
          <p:cNvPr id="7169" name="Picture 1" descr="page9image6051104">
            <a:extLst>
              <a:ext uri="{FF2B5EF4-FFF2-40B4-BE49-F238E27FC236}">
                <a16:creationId xmlns:a16="http://schemas.microsoft.com/office/drawing/2014/main" id="{B5E10528-C285-FA44-9FD3-BBAD81CDC3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2982686"/>
            <a:ext cx="4546600" cy="144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croll: Horizontal 4">
            <a:extLst>
              <a:ext uri="{FF2B5EF4-FFF2-40B4-BE49-F238E27FC236}">
                <a16:creationId xmlns:a16="http://schemas.microsoft.com/office/drawing/2014/main" id="{20861A5C-4393-4B42-9671-31A9D763F929}"/>
              </a:ext>
            </a:extLst>
          </p:cNvPr>
          <p:cNvSpPr/>
          <p:nvPr/>
        </p:nvSpPr>
        <p:spPr>
          <a:xfrm>
            <a:off x="9683931" y="235131"/>
            <a:ext cx="2046515" cy="966652"/>
          </a:xfrm>
          <a:prstGeom prst="horizontalScroll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800" b="1" dirty="0"/>
              <a:t>L3 Slide 15</a:t>
            </a:r>
          </a:p>
        </p:txBody>
      </p:sp>
    </p:spTree>
    <p:extLst>
      <p:ext uri="{BB962C8B-B14F-4D97-AF65-F5344CB8AC3E}">
        <p14:creationId xmlns:p14="http://schemas.microsoft.com/office/powerpoint/2010/main" val="5922305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EC3C0-A8EA-6E44-BDCD-7910F8FEF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TEXTBOX CONTROL</a:t>
            </a:r>
          </a:p>
        </p:txBody>
      </p:sp>
      <p:sp>
        <p:nvSpPr>
          <p:cNvPr id="4" name="Rectangle 3"/>
          <p:cNvSpPr/>
          <p:nvPr/>
        </p:nvSpPr>
        <p:spPr>
          <a:xfrm>
            <a:off x="747303" y="3621292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SG" dirty="0">
                <a:solidFill>
                  <a:schemeClr val="accent6"/>
                </a:solidFill>
                <a:latin typeface="Verdana" panose="020B0604030504040204" pitchFamily="34" charset="0"/>
              </a:rPr>
              <a:t>Private Sub Button1_Click_1(…) Handles Button1.Click</a:t>
            </a:r>
          </a:p>
          <a:p>
            <a:r>
              <a:rPr lang="en-SG" i="1" dirty="0">
                <a:solidFill>
                  <a:schemeClr val="accent6"/>
                </a:solidFill>
                <a:latin typeface="Arial-ItalicMT"/>
              </a:rPr>
              <a:t>txtTextbox1.Text = “Hello World”</a:t>
            </a:r>
          </a:p>
          <a:p>
            <a:r>
              <a:rPr lang="en-SG" i="1" dirty="0">
                <a:solidFill>
                  <a:schemeClr val="accent6"/>
                </a:solidFill>
                <a:latin typeface="Arial-ItalicMT"/>
              </a:rPr>
              <a:t>End Sub</a:t>
            </a:r>
            <a:endParaRPr lang="en-SG" dirty="0">
              <a:solidFill>
                <a:schemeClr val="accent6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47303" y="2782669"/>
            <a:ext cx="157485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dirty="0"/>
              <a:t>To display text,</a:t>
            </a:r>
          </a:p>
          <a:p>
            <a:r>
              <a:rPr lang="en-SG" dirty="0"/>
              <a:t>set property</a:t>
            </a:r>
          </a:p>
        </p:txBody>
      </p:sp>
      <p:sp>
        <p:nvSpPr>
          <p:cNvPr id="7" name="Rectangle 6"/>
          <p:cNvSpPr/>
          <p:nvPr/>
        </p:nvSpPr>
        <p:spPr>
          <a:xfrm>
            <a:off x="6240188" y="2782669"/>
            <a:ext cx="39386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Verdana" panose="020B0604030504040204" pitchFamily="34" charset="0"/>
              </a:rPr>
              <a:t>To read and store text, equate a</a:t>
            </a:r>
          </a:p>
          <a:p>
            <a:r>
              <a:rPr lang="en-US" dirty="0">
                <a:latin typeface="Verdana" panose="020B0604030504040204" pitchFamily="34" charset="0"/>
              </a:rPr>
              <a:t>variable to the object’s property</a:t>
            </a:r>
            <a:endParaRPr lang="en-SG" dirty="0"/>
          </a:p>
        </p:txBody>
      </p:sp>
      <p:sp>
        <p:nvSpPr>
          <p:cNvPr id="8" name="Rectangle 7"/>
          <p:cNvSpPr/>
          <p:nvPr/>
        </p:nvSpPr>
        <p:spPr>
          <a:xfrm>
            <a:off x="6240188" y="3621292"/>
            <a:ext cx="519255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 dirty="0">
                <a:solidFill>
                  <a:schemeClr val="accent6"/>
                </a:solidFill>
                <a:latin typeface="Verdana" panose="020B0604030504040204" pitchFamily="34" charset="0"/>
              </a:rPr>
              <a:t>Private Sub Button1_Click_1(…) Handles Button1.Click</a:t>
            </a:r>
          </a:p>
          <a:p>
            <a:r>
              <a:rPr lang="en-US" i="1" dirty="0">
                <a:solidFill>
                  <a:schemeClr val="accent6"/>
                </a:solidFill>
                <a:latin typeface="Arial-ItalicMT"/>
              </a:rPr>
              <a:t>Dim </a:t>
            </a:r>
            <a:r>
              <a:rPr lang="en-US" i="1" dirty="0" err="1">
                <a:solidFill>
                  <a:schemeClr val="accent6"/>
                </a:solidFill>
                <a:latin typeface="Arial-ItalicMT"/>
              </a:rPr>
              <a:t>strMyString</a:t>
            </a:r>
            <a:r>
              <a:rPr lang="en-US" i="1" dirty="0">
                <a:solidFill>
                  <a:schemeClr val="accent6"/>
                </a:solidFill>
                <a:latin typeface="Arial-ItalicMT"/>
              </a:rPr>
              <a:t> as String </a:t>
            </a:r>
          </a:p>
          <a:p>
            <a:r>
              <a:rPr lang="en-SG" i="1" dirty="0" err="1">
                <a:solidFill>
                  <a:schemeClr val="accent6"/>
                </a:solidFill>
                <a:latin typeface="Arial-ItalicMT"/>
              </a:rPr>
              <a:t>strMyString</a:t>
            </a:r>
            <a:r>
              <a:rPr lang="en-SG" i="1" dirty="0">
                <a:solidFill>
                  <a:schemeClr val="accent6"/>
                </a:solidFill>
                <a:latin typeface="Arial-ItalicMT"/>
              </a:rPr>
              <a:t> = txtTextbox1.Text</a:t>
            </a:r>
          </a:p>
          <a:p>
            <a:r>
              <a:rPr lang="en-SG" i="1" dirty="0">
                <a:solidFill>
                  <a:schemeClr val="accent6"/>
                </a:solidFill>
                <a:latin typeface="Arial-ItalicMT"/>
              </a:rPr>
              <a:t>End Sub</a:t>
            </a:r>
            <a:endParaRPr lang="en-SG" dirty="0">
              <a:solidFill>
                <a:schemeClr val="accent6"/>
              </a:solidFill>
            </a:endParaRPr>
          </a:p>
        </p:txBody>
      </p:sp>
      <p:sp>
        <p:nvSpPr>
          <p:cNvPr id="9" name="Scroll: Horizontal 8">
            <a:extLst>
              <a:ext uri="{FF2B5EF4-FFF2-40B4-BE49-F238E27FC236}">
                <a16:creationId xmlns:a16="http://schemas.microsoft.com/office/drawing/2014/main" id="{40A62207-50A3-49E0-AD58-65C37FD86206}"/>
              </a:ext>
            </a:extLst>
          </p:cNvPr>
          <p:cNvSpPr/>
          <p:nvPr/>
        </p:nvSpPr>
        <p:spPr>
          <a:xfrm>
            <a:off x="9683931" y="235131"/>
            <a:ext cx="2046515" cy="966652"/>
          </a:xfrm>
          <a:prstGeom prst="horizontalScroll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800" b="1" dirty="0"/>
              <a:t>L3 Slide 16</a:t>
            </a:r>
          </a:p>
        </p:txBody>
      </p:sp>
    </p:spTree>
    <p:extLst>
      <p:ext uri="{BB962C8B-B14F-4D97-AF65-F5344CB8AC3E}">
        <p14:creationId xmlns:p14="http://schemas.microsoft.com/office/powerpoint/2010/main" val="31994742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9261A-F647-704B-92EA-05AE0C1F43C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L4 – Algorithms Planning and Refinement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E5ACC0-4A2B-2A44-8CF4-8292DB69C8F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Visual Basic</a:t>
            </a:r>
          </a:p>
        </p:txBody>
      </p:sp>
    </p:spTree>
    <p:extLst>
      <p:ext uri="{BB962C8B-B14F-4D97-AF65-F5344CB8AC3E}">
        <p14:creationId xmlns:p14="http://schemas.microsoft.com/office/powerpoint/2010/main" val="42609480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274F12-7B6C-464B-896A-891896715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Submission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EE0397-2EE4-2C4A-9701-3FBF8C4CDC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0904" y="1558473"/>
            <a:ext cx="4734893" cy="1014788"/>
          </a:xfrm>
        </p:spPr>
        <p:txBody>
          <a:bodyPr>
            <a:normAutofit/>
          </a:bodyPr>
          <a:lstStyle/>
          <a:p>
            <a:pPr marL="342900" indent="-342900">
              <a:buAutoNum type="arabicPeriod"/>
            </a:pPr>
            <a:r>
              <a:rPr lang="en-US" dirty="0"/>
              <a:t>Zip the Project File</a:t>
            </a:r>
          </a:p>
          <a:p>
            <a:pPr marL="342900" indent="-342900">
              <a:buAutoNum type="arabicPeriod"/>
            </a:pPr>
            <a:r>
              <a:rPr lang="en-US" dirty="0"/>
              <a:t>Submit the whole file to the google form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942C7B-F5A0-4B3A-AA12-8D8BEADF1D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904" y="2550282"/>
            <a:ext cx="4253645" cy="33617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0CEA2E4-DDD3-4D17-967D-A5F184D708E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0721" b="11711"/>
          <a:stretch/>
        </p:blipFill>
        <p:spPr>
          <a:xfrm>
            <a:off x="570904" y="6072056"/>
            <a:ext cx="2935309" cy="324392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7B89ECB-3275-4DFF-B0BA-13903731D599}"/>
              </a:ext>
            </a:extLst>
          </p:cNvPr>
          <p:cNvSpPr txBox="1">
            <a:spLocks/>
          </p:cNvSpPr>
          <p:nvPr/>
        </p:nvSpPr>
        <p:spPr>
          <a:xfrm>
            <a:off x="5922321" y="1199912"/>
            <a:ext cx="5698775" cy="1014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Submission Link : </a:t>
            </a:r>
            <a:r>
              <a:rPr lang="en-US" b="1" u="sng" dirty="0"/>
              <a:t>https://forms.gle/ZQFrNch4ihhN5aMz6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96CECF0-F9C3-4BA6-8A47-46D8295AD1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9108" y="3015105"/>
            <a:ext cx="2287632" cy="22876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2006CFA-CA39-4E74-B230-BE4237FF48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26979" y="1976846"/>
            <a:ext cx="2680947" cy="4720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4653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274F12-7B6C-464B-896A-891896715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EE0397-2EE4-2C4A-9701-3FBF8C4CDC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1698433"/>
            <a:ext cx="10131425" cy="4873149"/>
          </a:xfrm>
        </p:spPr>
        <p:txBody>
          <a:bodyPr>
            <a:normAutofit/>
          </a:bodyPr>
          <a:lstStyle/>
          <a:p>
            <a:pPr marL="342900" indent="-342900">
              <a:buAutoNum type="arabicPeriod"/>
            </a:pPr>
            <a:r>
              <a:rPr lang="en-US" dirty="0"/>
              <a:t>Lecture Context</a:t>
            </a:r>
          </a:p>
          <a:p>
            <a:pPr marL="342900" indent="-342900">
              <a:buAutoNum type="arabicPeriod"/>
            </a:pPr>
            <a:r>
              <a:rPr lang="en-US" dirty="0"/>
              <a:t>Flowchart</a:t>
            </a:r>
          </a:p>
          <a:p>
            <a:pPr marL="342900" indent="-342900">
              <a:buAutoNum type="arabicPeriod"/>
            </a:pPr>
            <a:r>
              <a:rPr lang="en-US" dirty="0"/>
              <a:t>Modularity</a:t>
            </a:r>
          </a:p>
          <a:p>
            <a:pPr marL="342900" indent="-342900">
              <a:buAutoNum type="arabicPeriod"/>
            </a:pPr>
            <a:r>
              <a:rPr lang="en-US" dirty="0"/>
              <a:t>Top Down Design</a:t>
            </a:r>
          </a:p>
          <a:p>
            <a:pPr marL="342900" indent="-342900">
              <a:buAutoNum type="arabicPeriod"/>
            </a:pPr>
            <a:endParaRPr lang="en-US" dirty="0">
              <a:highlight>
                <a:srgbClr val="008080"/>
              </a:highlight>
            </a:endParaRPr>
          </a:p>
          <a:p>
            <a:pPr marL="342900" indent="-342900"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21838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EC3C0-A8EA-6E44-BDCD-7910F8FEF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context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DECE66-76E8-F64F-93D0-8721BC94AC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2" y="1913022"/>
            <a:ext cx="6485020" cy="4632157"/>
          </a:xfrm>
        </p:spPr>
        <p:txBody>
          <a:bodyPr/>
          <a:lstStyle/>
          <a:p>
            <a:r>
              <a:rPr lang="en-US" dirty="0"/>
              <a:t>Be familiar with pseudo code and </a:t>
            </a:r>
            <a:r>
              <a:rPr lang="en-SG" dirty="0"/>
              <a:t>flowcharts</a:t>
            </a:r>
          </a:p>
          <a:p>
            <a:r>
              <a:rPr lang="en-SG" dirty="0"/>
              <a:t>Understand the fundamentals of algorithmic design. </a:t>
            </a:r>
          </a:p>
          <a:p>
            <a:r>
              <a:rPr lang="en-US" dirty="0"/>
              <a:t>Appreciate the importance of careful </a:t>
            </a:r>
            <a:r>
              <a:rPr lang="en-SG" dirty="0"/>
              <a:t>planning and modularity</a:t>
            </a:r>
          </a:p>
          <a:p>
            <a:r>
              <a:rPr lang="en-US" dirty="0"/>
              <a:t>Know how to use top-down and stepwise </a:t>
            </a:r>
            <a:r>
              <a:rPr lang="en-SG" dirty="0"/>
              <a:t>refinement design techniques</a:t>
            </a:r>
          </a:p>
          <a:p>
            <a:endParaRPr lang="en-SG" dirty="0"/>
          </a:p>
          <a:p>
            <a:endParaRPr lang="en-US" dirty="0"/>
          </a:p>
        </p:txBody>
      </p:sp>
      <p:sp>
        <p:nvSpPr>
          <p:cNvPr id="5" name="AutoShape 4" descr="How to Write Pseudocode: 15 Steps (with Pictures) - wikiHow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SG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0331" y="2616199"/>
            <a:ext cx="3688831" cy="2587625"/>
          </a:xfrm>
          <a:prstGeom prst="rect">
            <a:avLst/>
          </a:prstGeom>
        </p:spPr>
      </p:pic>
      <p:sp>
        <p:nvSpPr>
          <p:cNvPr id="6" name="Scroll: Horizontal 5">
            <a:extLst>
              <a:ext uri="{FF2B5EF4-FFF2-40B4-BE49-F238E27FC236}">
                <a16:creationId xmlns:a16="http://schemas.microsoft.com/office/drawing/2014/main" id="{A030103C-847A-4D44-9F7B-5032D16EA02D}"/>
              </a:ext>
            </a:extLst>
          </p:cNvPr>
          <p:cNvSpPr/>
          <p:nvPr/>
        </p:nvSpPr>
        <p:spPr>
          <a:xfrm>
            <a:off x="9683931" y="235131"/>
            <a:ext cx="2046515" cy="966652"/>
          </a:xfrm>
          <a:prstGeom prst="horizontalScroll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800" b="1" dirty="0"/>
              <a:t>L4 Slide 3</a:t>
            </a:r>
          </a:p>
        </p:txBody>
      </p:sp>
    </p:spTree>
    <p:extLst>
      <p:ext uri="{BB962C8B-B14F-4D97-AF65-F5344CB8AC3E}">
        <p14:creationId xmlns:p14="http://schemas.microsoft.com/office/powerpoint/2010/main" val="7014559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EC3C0-A8EA-6E44-BDCD-7910F8FEFF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375" y="609600"/>
            <a:ext cx="10131425" cy="1456267"/>
          </a:xfrm>
        </p:spPr>
        <p:txBody>
          <a:bodyPr/>
          <a:lstStyle/>
          <a:p>
            <a:r>
              <a:rPr lang="en-US" dirty="0"/>
              <a:t>WHAT IS AN ALGORITHM?</a:t>
            </a:r>
          </a:p>
        </p:txBody>
      </p:sp>
      <p:sp>
        <p:nvSpPr>
          <p:cNvPr id="5" name="AutoShape 4" descr="How to Write Pseudocode: 15 Steps (with Pictures) - wikiHow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SG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4DECE66-76E8-F64F-93D0-8721BC94AC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0376" y="1913022"/>
            <a:ext cx="6485020" cy="4632157"/>
          </a:xfrm>
        </p:spPr>
        <p:txBody>
          <a:bodyPr/>
          <a:lstStyle/>
          <a:p>
            <a:r>
              <a:rPr lang="en-US" dirty="0"/>
              <a:t>A precise set of instructions which specifies exactly how a task is done</a:t>
            </a:r>
          </a:p>
          <a:p>
            <a:r>
              <a:rPr lang="en-US" dirty="0"/>
              <a:t>Instructions must (nearly) always be carried out </a:t>
            </a:r>
            <a:r>
              <a:rPr lang="en-SG" dirty="0"/>
              <a:t>in correct sequence</a:t>
            </a:r>
          </a:p>
          <a:p>
            <a:r>
              <a:rPr lang="en-US" dirty="0"/>
              <a:t>They are </a:t>
            </a:r>
            <a:r>
              <a:rPr lang="en-US" b="1" dirty="0"/>
              <a:t>always </a:t>
            </a:r>
            <a:r>
              <a:rPr lang="en-US" dirty="0"/>
              <a:t>language independent</a:t>
            </a:r>
          </a:p>
          <a:p>
            <a:r>
              <a:rPr lang="en-US" dirty="0"/>
              <a:t>May often be changed </a:t>
            </a:r>
            <a:r>
              <a:rPr lang="en-US" i="1" dirty="0"/>
              <a:t>slightly </a:t>
            </a:r>
            <a:r>
              <a:rPr lang="en-US" dirty="0"/>
              <a:t>without </a:t>
            </a:r>
            <a:r>
              <a:rPr lang="en-SG" dirty="0"/>
              <a:t>generating problems – beware, computers do </a:t>
            </a:r>
            <a:r>
              <a:rPr lang="en-US" dirty="0"/>
              <a:t>EXACTLY as they are TOLD (not mind readers)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5396" y="2743200"/>
            <a:ext cx="4987578" cy="3073400"/>
          </a:xfrm>
          <a:prstGeom prst="rect">
            <a:avLst/>
          </a:prstGeom>
        </p:spPr>
      </p:pic>
      <p:sp>
        <p:nvSpPr>
          <p:cNvPr id="7" name="Scroll: Horizontal 6">
            <a:extLst>
              <a:ext uri="{FF2B5EF4-FFF2-40B4-BE49-F238E27FC236}">
                <a16:creationId xmlns:a16="http://schemas.microsoft.com/office/drawing/2014/main" id="{ABE17245-C58C-4DAA-A9C9-54EA771B3D52}"/>
              </a:ext>
            </a:extLst>
          </p:cNvPr>
          <p:cNvSpPr/>
          <p:nvPr/>
        </p:nvSpPr>
        <p:spPr>
          <a:xfrm>
            <a:off x="9683931" y="235131"/>
            <a:ext cx="2046515" cy="966652"/>
          </a:xfrm>
          <a:prstGeom prst="horizontalScroll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800" b="1" dirty="0"/>
              <a:t>L4 Slide 8</a:t>
            </a:r>
          </a:p>
        </p:txBody>
      </p:sp>
    </p:spTree>
    <p:extLst>
      <p:ext uri="{BB962C8B-B14F-4D97-AF65-F5344CB8AC3E}">
        <p14:creationId xmlns:p14="http://schemas.microsoft.com/office/powerpoint/2010/main" val="3262262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EC3C0-A8EA-6E44-BDCD-7910F8FEFF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375" y="609600"/>
            <a:ext cx="10131425" cy="1456267"/>
          </a:xfrm>
        </p:spPr>
        <p:txBody>
          <a:bodyPr/>
          <a:lstStyle/>
          <a:p>
            <a:r>
              <a:rPr lang="en-US" dirty="0"/>
              <a:t>Flowcharting</a:t>
            </a:r>
          </a:p>
        </p:txBody>
      </p:sp>
      <p:sp>
        <p:nvSpPr>
          <p:cNvPr id="5" name="AutoShape 4" descr="How to Write Pseudocode: 15 Steps (with Pictures) - wikiHow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1" y="2142067"/>
            <a:ext cx="5359095" cy="3649133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Some rules before flowcharting</a:t>
            </a:r>
            <a:endParaRPr lang="en-SG" b="1" dirty="0"/>
          </a:p>
          <a:p>
            <a:r>
              <a:rPr lang="en-SG" dirty="0"/>
              <a:t>Fully understand the problem</a:t>
            </a:r>
          </a:p>
          <a:p>
            <a:r>
              <a:rPr lang="en-US" dirty="0"/>
              <a:t>Be clear what information you have and what information you are trying to discover</a:t>
            </a:r>
          </a:p>
          <a:p>
            <a:r>
              <a:rPr lang="en-US" dirty="0"/>
              <a:t>Pay attention to units and conversions</a:t>
            </a:r>
          </a:p>
          <a:p>
            <a:r>
              <a:rPr lang="en-US" dirty="0"/>
              <a:t>Draw a picture/sketch if possible to get problem clear in your head</a:t>
            </a:r>
          </a:p>
          <a:p>
            <a:r>
              <a:rPr lang="en-US" dirty="0"/>
              <a:t>Work backwards sometimes – what is the last step required to get the required answer?</a:t>
            </a:r>
          </a:p>
          <a:p>
            <a:r>
              <a:rPr lang="en-US" dirty="0"/>
              <a:t>look for repeated operations (iteration)</a:t>
            </a:r>
            <a:endParaRPr lang="en-SG" dirty="0"/>
          </a:p>
        </p:txBody>
      </p:sp>
      <p:pic>
        <p:nvPicPr>
          <p:cNvPr id="1030" name="Picture 6" descr="FlowChart Input and Outpu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312" y="2031151"/>
            <a:ext cx="3337239" cy="3870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croll: Horizontal 5">
            <a:extLst>
              <a:ext uri="{FF2B5EF4-FFF2-40B4-BE49-F238E27FC236}">
                <a16:creationId xmlns:a16="http://schemas.microsoft.com/office/drawing/2014/main" id="{AC63CC30-E3FC-4F05-9764-F46092DE0CAE}"/>
              </a:ext>
            </a:extLst>
          </p:cNvPr>
          <p:cNvSpPr/>
          <p:nvPr/>
        </p:nvSpPr>
        <p:spPr>
          <a:xfrm>
            <a:off x="9683931" y="235131"/>
            <a:ext cx="2046515" cy="966652"/>
          </a:xfrm>
          <a:prstGeom prst="horizontalScroll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800" b="1" dirty="0"/>
              <a:t>L4 Slide 9</a:t>
            </a:r>
          </a:p>
        </p:txBody>
      </p:sp>
    </p:spTree>
    <p:extLst>
      <p:ext uri="{BB962C8B-B14F-4D97-AF65-F5344CB8AC3E}">
        <p14:creationId xmlns:p14="http://schemas.microsoft.com/office/powerpoint/2010/main" val="21522388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EC3C0-A8EA-6E44-BDCD-7910F8FEFF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375" y="609600"/>
            <a:ext cx="10131425" cy="1456267"/>
          </a:xfrm>
        </p:spPr>
        <p:txBody>
          <a:bodyPr/>
          <a:lstStyle/>
          <a:p>
            <a:r>
              <a:rPr lang="en-US" dirty="0"/>
              <a:t>Representing algorithms</a:t>
            </a:r>
          </a:p>
        </p:txBody>
      </p:sp>
      <p:sp>
        <p:nvSpPr>
          <p:cNvPr id="5" name="AutoShape 4" descr="How to Write Pseudocode: 15 Steps (with Pictures) - wikiHow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SG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85802" y="2142067"/>
            <a:ext cx="4893681" cy="3649133"/>
          </a:xfrm>
        </p:spPr>
        <p:txBody>
          <a:bodyPr/>
          <a:lstStyle/>
          <a:p>
            <a:r>
              <a:rPr lang="en-US" dirty="0"/>
              <a:t>Flowchart: clear graphical representation of </a:t>
            </a:r>
            <a:r>
              <a:rPr lang="en-SG" dirty="0"/>
              <a:t>Algorithm</a:t>
            </a:r>
          </a:p>
          <a:p>
            <a:r>
              <a:rPr lang="en-SG" dirty="0"/>
              <a:t>Pseudocode: </a:t>
            </a:r>
            <a:r>
              <a:rPr lang="en-SG" i="1" dirty="0"/>
              <a:t>Structured English </a:t>
            </a:r>
            <a:r>
              <a:rPr lang="en-SG" dirty="0"/>
              <a:t>using </a:t>
            </a:r>
            <a:r>
              <a:rPr lang="en-US" dirty="0"/>
              <a:t>‘</a:t>
            </a:r>
            <a:r>
              <a:rPr lang="en-US" i="1" dirty="0"/>
              <a:t>English-Like</a:t>
            </a:r>
            <a:r>
              <a:rPr lang="en-US" dirty="0"/>
              <a:t>’ words to describe algorithm</a:t>
            </a:r>
          </a:p>
          <a:p>
            <a:r>
              <a:rPr lang="en-US" dirty="0"/>
              <a:t>Flowchart much better for larger designs – but need to break large tasks down</a:t>
            </a:r>
          </a:p>
          <a:p>
            <a:r>
              <a:rPr lang="en-US" dirty="0"/>
              <a:t>Goal is to produce stepwise refined </a:t>
            </a:r>
            <a:r>
              <a:rPr lang="en-US" i="1" dirty="0"/>
              <a:t>language-independent, </a:t>
            </a:r>
            <a:r>
              <a:rPr lang="en-SG" b="1" i="1" dirty="0"/>
              <a:t>clear </a:t>
            </a:r>
            <a:r>
              <a:rPr lang="en-SG" dirty="0"/>
              <a:t>process description</a:t>
            </a:r>
          </a:p>
        </p:txBody>
      </p:sp>
      <p:pic>
        <p:nvPicPr>
          <p:cNvPr id="7" name="Picture 2" descr="Problem Solving and Algorithm Development ~ ENTANGLEMEN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1328" y="2383943"/>
            <a:ext cx="3160323" cy="3165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croll: Horizontal 5">
            <a:extLst>
              <a:ext uri="{FF2B5EF4-FFF2-40B4-BE49-F238E27FC236}">
                <a16:creationId xmlns:a16="http://schemas.microsoft.com/office/drawing/2014/main" id="{DADF9443-70AA-47B5-BB1F-6FB9FC392D88}"/>
              </a:ext>
            </a:extLst>
          </p:cNvPr>
          <p:cNvSpPr/>
          <p:nvPr/>
        </p:nvSpPr>
        <p:spPr>
          <a:xfrm>
            <a:off x="9683931" y="235131"/>
            <a:ext cx="2046515" cy="966652"/>
          </a:xfrm>
          <a:prstGeom prst="horizontalScroll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800" b="1" dirty="0"/>
              <a:t>L4 Slide 13</a:t>
            </a:r>
          </a:p>
        </p:txBody>
      </p:sp>
    </p:spTree>
    <p:extLst>
      <p:ext uri="{BB962C8B-B14F-4D97-AF65-F5344CB8AC3E}">
        <p14:creationId xmlns:p14="http://schemas.microsoft.com/office/powerpoint/2010/main" val="16723086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EC3C0-A8EA-6E44-BDCD-7910F8FEFF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375" y="609600"/>
            <a:ext cx="10131425" cy="1456267"/>
          </a:xfrm>
        </p:spPr>
        <p:txBody>
          <a:bodyPr/>
          <a:lstStyle/>
          <a:p>
            <a:r>
              <a:rPr lang="en-US" dirty="0"/>
              <a:t>Modularity &amp; structure</a:t>
            </a:r>
          </a:p>
        </p:txBody>
      </p:sp>
      <p:sp>
        <p:nvSpPr>
          <p:cNvPr id="5" name="AutoShape 4" descr="How to Write Pseudocode: 15 Steps (with Pictures) - wikiHow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SG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510588" y="2142067"/>
            <a:ext cx="5649293" cy="3649133"/>
          </a:xfrm>
        </p:spPr>
        <p:txBody>
          <a:bodyPr>
            <a:normAutofit/>
          </a:bodyPr>
          <a:lstStyle/>
          <a:p>
            <a:r>
              <a:rPr lang="en-US" dirty="0"/>
              <a:t>Modularity is a VERY important technique</a:t>
            </a:r>
          </a:p>
          <a:p>
            <a:r>
              <a:rPr lang="en-US" dirty="0"/>
              <a:t>Build algorithm up from small sections: easy flowcharting, programming, testing, and debugging</a:t>
            </a:r>
          </a:p>
          <a:p>
            <a:r>
              <a:rPr lang="en-US" dirty="0"/>
              <a:t>Split the problem up into small sections and program each as a module (</a:t>
            </a:r>
            <a:r>
              <a:rPr lang="en-US" i="1" dirty="0"/>
              <a:t>procedures - future lecture)</a:t>
            </a:r>
          </a:p>
          <a:p>
            <a:r>
              <a:rPr lang="en-US" dirty="0"/>
              <a:t>There are three basic programming structures available for use in our modules:</a:t>
            </a:r>
            <a:br>
              <a:rPr lang="en-US" dirty="0"/>
            </a:br>
            <a:r>
              <a:rPr lang="en-US" dirty="0"/>
              <a:t>- Sequence - Do this, then this, then this, then….</a:t>
            </a:r>
            <a:br>
              <a:rPr lang="en-US" dirty="0"/>
            </a:br>
            <a:r>
              <a:rPr lang="en-US" dirty="0"/>
              <a:t>- Selection - Do this, or this, or this and this, or….</a:t>
            </a:r>
            <a:br>
              <a:rPr lang="en-US" dirty="0"/>
            </a:br>
            <a:r>
              <a:rPr lang="en-US" dirty="0"/>
              <a:t>- Iteration - Do this same thing over and over again….</a:t>
            </a:r>
          </a:p>
        </p:txBody>
      </p:sp>
      <p:pic>
        <p:nvPicPr>
          <p:cNvPr id="4098" name="Picture 2" descr="How to Structure a Theory of Knowledge Essa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4880" y="2409198"/>
            <a:ext cx="5066362" cy="2849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croll: Horizontal 5">
            <a:extLst>
              <a:ext uri="{FF2B5EF4-FFF2-40B4-BE49-F238E27FC236}">
                <a16:creationId xmlns:a16="http://schemas.microsoft.com/office/drawing/2014/main" id="{CB1950DC-BA6D-4ED6-A4E6-72E65420BF4C}"/>
              </a:ext>
            </a:extLst>
          </p:cNvPr>
          <p:cNvSpPr/>
          <p:nvPr/>
        </p:nvSpPr>
        <p:spPr>
          <a:xfrm>
            <a:off x="9683931" y="235131"/>
            <a:ext cx="2046515" cy="966652"/>
          </a:xfrm>
          <a:prstGeom prst="horizontalScroll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800" b="1" dirty="0"/>
              <a:t>L4 Slide 15</a:t>
            </a:r>
          </a:p>
        </p:txBody>
      </p:sp>
    </p:spTree>
    <p:extLst>
      <p:ext uri="{BB962C8B-B14F-4D97-AF65-F5344CB8AC3E}">
        <p14:creationId xmlns:p14="http://schemas.microsoft.com/office/powerpoint/2010/main" val="32929302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EC3C0-A8EA-6E44-BDCD-7910F8FEFF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375" y="609600"/>
            <a:ext cx="10131425" cy="1456267"/>
          </a:xfrm>
        </p:spPr>
        <p:txBody>
          <a:bodyPr/>
          <a:lstStyle/>
          <a:p>
            <a:r>
              <a:rPr lang="en-US" dirty="0"/>
              <a:t>Top-down design</a:t>
            </a:r>
          </a:p>
        </p:txBody>
      </p:sp>
      <p:sp>
        <p:nvSpPr>
          <p:cNvPr id="5" name="AutoShape 4" descr="How to Write Pseudocode: 15 Steps (with Pictures) - wikiHow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SG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510588" y="2142067"/>
            <a:ext cx="5649293" cy="3649133"/>
          </a:xfrm>
        </p:spPr>
        <p:txBody>
          <a:bodyPr>
            <a:normAutofit/>
          </a:bodyPr>
          <a:lstStyle/>
          <a:p>
            <a:r>
              <a:rPr lang="en-US" dirty="0"/>
              <a:t>Must fully understanding nature and complexity </a:t>
            </a:r>
            <a:r>
              <a:rPr lang="en-SG" dirty="0"/>
              <a:t>of the problem first</a:t>
            </a:r>
          </a:p>
          <a:p>
            <a:r>
              <a:rPr lang="en-US" dirty="0"/>
              <a:t>Initially describe algorithm’s functionality at high level of abstraction using basic, broad, steps</a:t>
            </a:r>
            <a:endParaRPr lang="en-SG" dirty="0"/>
          </a:p>
          <a:p>
            <a:r>
              <a:rPr lang="en-US" dirty="0"/>
              <a:t>Refine each step individually by adding increasing levels of detail; </a:t>
            </a:r>
            <a:r>
              <a:rPr lang="en-US" i="1" dirty="0"/>
              <a:t>stepwise refinement</a:t>
            </a:r>
          </a:p>
          <a:p>
            <a:r>
              <a:rPr lang="en-US" dirty="0"/>
              <a:t>A fully refined design is detailed to a level that requires a </a:t>
            </a:r>
            <a:r>
              <a:rPr lang="en-US" b="1" dirty="0"/>
              <a:t>simple </a:t>
            </a:r>
            <a:r>
              <a:rPr lang="en-US" dirty="0"/>
              <a:t>step to translate into ANY </a:t>
            </a:r>
            <a:r>
              <a:rPr lang="en-SG" dirty="0"/>
              <a:t>high-level programming language</a:t>
            </a:r>
            <a:endParaRPr lang="en-US" i="1" dirty="0"/>
          </a:p>
        </p:txBody>
      </p:sp>
      <p:pic>
        <p:nvPicPr>
          <p:cNvPr id="8196" name="Picture 4" descr="2.1.1.2 Top Down Design and Structure - CompSci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7691" y="2912939"/>
            <a:ext cx="4709288" cy="1767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7624289" y="4847028"/>
            <a:ext cx="305609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ArialMT"/>
              </a:rPr>
              <a:t>Good example of a top-down design</a:t>
            </a:r>
            <a:endParaRPr lang="en-SG" sz="1400" dirty="0"/>
          </a:p>
        </p:txBody>
      </p:sp>
      <p:sp>
        <p:nvSpPr>
          <p:cNvPr id="7" name="Scroll: Horizontal 6">
            <a:extLst>
              <a:ext uri="{FF2B5EF4-FFF2-40B4-BE49-F238E27FC236}">
                <a16:creationId xmlns:a16="http://schemas.microsoft.com/office/drawing/2014/main" id="{9E879E5D-22F5-49A0-902E-01E821D85416}"/>
              </a:ext>
            </a:extLst>
          </p:cNvPr>
          <p:cNvSpPr/>
          <p:nvPr/>
        </p:nvSpPr>
        <p:spPr>
          <a:xfrm>
            <a:off x="9683931" y="235131"/>
            <a:ext cx="2046515" cy="966652"/>
          </a:xfrm>
          <a:prstGeom prst="horizontalScroll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800" b="1" dirty="0"/>
              <a:t>L4 Slide 17</a:t>
            </a:r>
          </a:p>
        </p:txBody>
      </p:sp>
    </p:spTree>
    <p:extLst>
      <p:ext uri="{BB962C8B-B14F-4D97-AF65-F5344CB8AC3E}">
        <p14:creationId xmlns:p14="http://schemas.microsoft.com/office/powerpoint/2010/main" val="259135845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9261A-F647-704B-92EA-05AE0C1F43C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L5 – Procedures and Arguments (Part 1)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E5ACC0-4A2B-2A44-8CF4-8292DB69C8F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Visual Basic</a:t>
            </a:r>
          </a:p>
        </p:txBody>
      </p:sp>
    </p:spTree>
    <p:extLst>
      <p:ext uri="{BB962C8B-B14F-4D97-AF65-F5344CB8AC3E}">
        <p14:creationId xmlns:p14="http://schemas.microsoft.com/office/powerpoint/2010/main" val="34096320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274F12-7B6C-464B-896A-891896715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EE0397-2EE4-2C4A-9701-3FBF8C4CDC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1698433"/>
            <a:ext cx="10131425" cy="4873149"/>
          </a:xfrm>
        </p:spPr>
        <p:txBody>
          <a:bodyPr>
            <a:normAutofit/>
          </a:bodyPr>
          <a:lstStyle/>
          <a:p>
            <a:pPr marL="342900" indent="-342900">
              <a:buAutoNum type="arabicPeriod"/>
            </a:pPr>
            <a:r>
              <a:rPr lang="en-US" dirty="0"/>
              <a:t>Variables</a:t>
            </a:r>
          </a:p>
          <a:p>
            <a:pPr marL="342900" indent="-342900">
              <a:buAutoNum type="arabicPeriod"/>
            </a:pPr>
            <a:r>
              <a:rPr lang="en-US" dirty="0">
                <a:highlight>
                  <a:srgbClr val="008080"/>
                </a:highlight>
              </a:rPr>
              <a:t>Subroutines</a:t>
            </a:r>
          </a:p>
          <a:p>
            <a:pPr marL="342900" indent="-342900">
              <a:buAutoNum type="arabicPeriod"/>
            </a:pPr>
            <a:r>
              <a:rPr lang="en-US" dirty="0" err="1">
                <a:highlight>
                  <a:srgbClr val="008080"/>
                </a:highlight>
              </a:rPr>
              <a:t>ByVal</a:t>
            </a:r>
            <a:endParaRPr lang="en-US" dirty="0">
              <a:highlight>
                <a:srgbClr val="008080"/>
              </a:highlight>
            </a:endParaRPr>
          </a:p>
          <a:p>
            <a:pPr marL="342900" indent="-342900">
              <a:buAutoNum type="arabicPeriod"/>
            </a:pPr>
            <a:r>
              <a:rPr lang="en-US" dirty="0" err="1">
                <a:highlight>
                  <a:srgbClr val="008080"/>
                </a:highlight>
              </a:rPr>
              <a:t>ByRef</a:t>
            </a:r>
            <a:endParaRPr lang="en-US" dirty="0">
              <a:highlight>
                <a:srgbClr val="008080"/>
              </a:highlight>
            </a:endParaRPr>
          </a:p>
          <a:p>
            <a:pPr marL="342900" indent="-342900"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211702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EC3C0-A8EA-6E44-BDCD-7910F8FEF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DECE66-76E8-F64F-93D0-8721BC94AC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2" y="1913022"/>
            <a:ext cx="6485020" cy="4632157"/>
          </a:xfrm>
        </p:spPr>
        <p:txBody>
          <a:bodyPr/>
          <a:lstStyle/>
          <a:p>
            <a:r>
              <a:rPr lang="en-SG" dirty="0"/>
              <a:t>Create variables (use memory) when needed + destroy (release memory) when not </a:t>
            </a:r>
          </a:p>
          <a:p>
            <a:r>
              <a:rPr lang="en-SG" dirty="0"/>
              <a:t>Manage by grouping and </a:t>
            </a:r>
            <a:r>
              <a:rPr lang="en-SG" i="1" dirty="0"/>
              <a:t>limiting </a:t>
            </a:r>
            <a:r>
              <a:rPr lang="en-SG" dirty="0"/>
              <a:t>their Scope to </a:t>
            </a:r>
            <a:r>
              <a:rPr lang="en-SG" b="1" i="1" dirty="0"/>
              <a:t>Procedure Level </a:t>
            </a:r>
            <a:endParaRPr lang="en-SG" dirty="0"/>
          </a:p>
          <a:p>
            <a:r>
              <a:rPr lang="en-SG" dirty="0"/>
              <a:t>Global variables </a:t>
            </a:r>
            <a:r>
              <a:rPr lang="en-SG" b="1" dirty="0"/>
              <a:t>only </a:t>
            </a:r>
            <a:r>
              <a:rPr lang="en-SG" dirty="0"/>
              <a:t>used if no other way to share data across modules - never passed! </a:t>
            </a:r>
          </a:p>
          <a:p>
            <a:r>
              <a:rPr lang="en-SG" dirty="0"/>
              <a:t>Procedures should operate only on </a:t>
            </a:r>
            <a:r>
              <a:rPr lang="en-SG" u="sng" dirty="0"/>
              <a:t>Private</a:t>
            </a:r>
            <a:r>
              <a:rPr lang="en-SG" dirty="0"/>
              <a:t> objects / data passed to them</a:t>
            </a:r>
            <a:br>
              <a:rPr lang="en-SG" dirty="0"/>
            </a:br>
            <a:endParaRPr lang="en-SG" dirty="0"/>
          </a:p>
        </p:txBody>
      </p:sp>
      <p:pic>
        <p:nvPicPr>
          <p:cNvPr id="3082" name="Picture 10" descr="What Are Variables? — Definition &amp;amp; Examples - Expii">
            <a:extLst>
              <a:ext uri="{FF2B5EF4-FFF2-40B4-BE49-F238E27FC236}">
                <a16:creationId xmlns:a16="http://schemas.microsoft.com/office/drawing/2014/main" id="{EEF45114-E35B-1549-9875-C207A1FA3C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7969" y="2065867"/>
            <a:ext cx="3788229" cy="3788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croll: Horizontal 4">
            <a:extLst>
              <a:ext uri="{FF2B5EF4-FFF2-40B4-BE49-F238E27FC236}">
                <a16:creationId xmlns:a16="http://schemas.microsoft.com/office/drawing/2014/main" id="{04A3EEC4-597E-46D0-8A21-4B6156DC7E3C}"/>
              </a:ext>
            </a:extLst>
          </p:cNvPr>
          <p:cNvSpPr/>
          <p:nvPr/>
        </p:nvSpPr>
        <p:spPr>
          <a:xfrm>
            <a:off x="9683931" y="235131"/>
            <a:ext cx="2046515" cy="966652"/>
          </a:xfrm>
          <a:prstGeom prst="horizontalScroll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800" b="1" dirty="0"/>
              <a:t>L5 Slide 4</a:t>
            </a:r>
          </a:p>
        </p:txBody>
      </p:sp>
    </p:spTree>
    <p:extLst>
      <p:ext uri="{BB962C8B-B14F-4D97-AF65-F5344CB8AC3E}">
        <p14:creationId xmlns:p14="http://schemas.microsoft.com/office/powerpoint/2010/main" val="20831746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4834C-F742-2542-9D6F-E3BEEE928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1 - (10 – 15 MINS)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D67F0F-F7B8-A947-95F1-CA5F684C12F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56179" y="2065867"/>
            <a:ext cx="4995334" cy="3649134"/>
          </a:xfrm>
        </p:spPr>
        <p:txBody>
          <a:bodyPr/>
          <a:lstStyle/>
          <a:p>
            <a:r>
              <a:rPr lang="en-US" dirty="0"/>
              <a:t>We are going to practice how to create a</a:t>
            </a:r>
            <a:br>
              <a:rPr lang="en-US" dirty="0"/>
            </a:br>
            <a:r>
              <a:rPr lang="en-US" dirty="0"/>
              <a:t>User interface.</a:t>
            </a:r>
          </a:p>
          <a:p>
            <a:r>
              <a:rPr lang="en-US" dirty="0"/>
              <a:t>Only UI is needed, we do not need to program the logic yet.</a:t>
            </a:r>
          </a:p>
          <a:p>
            <a:r>
              <a:rPr lang="en-US" dirty="0"/>
              <a:t>Get the experience to drag and drop your objects from the toolbox.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3B7F8AF-B3DF-6B4D-B07C-047D7FA885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2965" y="1337733"/>
            <a:ext cx="3603263" cy="4764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5608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EC3C0-A8EA-6E44-BDCD-7910F8FEF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SUBROUTINES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DECE66-76E8-F64F-93D0-8721BC94AC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2" y="2580909"/>
            <a:ext cx="6485020" cy="1973179"/>
          </a:xfrm>
        </p:spPr>
        <p:txBody>
          <a:bodyPr/>
          <a:lstStyle/>
          <a:p>
            <a:r>
              <a:rPr lang="en-SG" dirty="0"/>
              <a:t>Code within </a:t>
            </a:r>
            <a:r>
              <a:rPr lang="en-SG" i="1" dirty="0"/>
              <a:t>Sub/End Sub </a:t>
            </a:r>
            <a:r>
              <a:rPr lang="en-SG" dirty="0"/>
              <a:t>statements </a:t>
            </a:r>
          </a:p>
          <a:p>
            <a:r>
              <a:rPr lang="en-SG" dirty="0"/>
              <a:t>private sub </a:t>
            </a:r>
            <a:r>
              <a:rPr lang="en-SG" i="1" dirty="0"/>
              <a:t>name </a:t>
            </a:r>
            <a:r>
              <a:rPr lang="en-SG" dirty="0"/>
              <a:t>(inputs)</a:t>
            </a:r>
          </a:p>
          <a:p>
            <a:r>
              <a:rPr lang="en-SG" dirty="0"/>
              <a:t>End Sub passes control back to calling program: line after the call is then run</a:t>
            </a:r>
            <a:br>
              <a:rPr lang="en-SG" dirty="0"/>
            </a:br>
            <a:endParaRPr lang="en-SG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F3FA56E-F99B-584A-BCDA-60792F576CEA}"/>
              </a:ext>
            </a:extLst>
          </p:cNvPr>
          <p:cNvSpPr/>
          <p:nvPr/>
        </p:nvSpPr>
        <p:spPr>
          <a:xfrm>
            <a:off x="7587341" y="2967335"/>
            <a:ext cx="444790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 i="1" dirty="0">
                <a:solidFill>
                  <a:srgbClr val="FF0000"/>
                </a:solidFill>
                <a:latin typeface="Verdana" panose="020B0604030504040204" pitchFamily="34" charset="0"/>
              </a:rPr>
              <a:t>Private Sub </a:t>
            </a:r>
            <a:r>
              <a:rPr lang="en-SG" i="1" dirty="0" err="1">
                <a:solidFill>
                  <a:srgbClr val="FF0000"/>
                </a:solidFill>
                <a:latin typeface="Verdana" panose="020B0604030504040204" pitchFamily="34" charset="0"/>
              </a:rPr>
              <a:t>DisplayCount</a:t>
            </a:r>
            <a:r>
              <a:rPr lang="en-SG" i="1" dirty="0">
                <a:solidFill>
                  <a:srgbClr val="FF0000"/>
                </a:solidFill>
                <a:latin typeface="Verdana" panose="020B0604030504040204" pitchFamily="34" charset="0"/>
              </a:rPr>
              <a:t>()</a:t>
            </a:r>
          </a:p>
          <a:p>
            <a:r>
              <a:rPr lang="en-SG" i="1" dirty="0">
                <a:solidFill>
                  <a:srgbClr val="FF0000"/>
                </a:solidFill>
                <a:latin typeface="Verdana" panose="020B0604030504040204" pitchFamily="34" charset="0"/>
              </a:rPr>
              <a:t>	Dim </a:t>
            </a:r>
            <a:r>
              <a:rPr lang="en-SG" i="1" dirty="0" err="1">
                <a:solidFill>
                  <a:srgbClr val="FF0000"/>
                </a:solidFill>
                <a:latin typeface="Verdana" panose="020B0604030504040204" pitchFamily="34" charset="0"/>
              </a:rPr>
              <a:t>intCount</a:t>
            </a:r>
            <a:r>
              <a:rPr lang="en-SG" i="1" dirty="0">
                <a:solidFill>
                  <a:srgbClr val="FF0000"/>
                </a:solidFill>
                <a:latin typeface="Verdana" panose="020B0604030504040204" pitchFamily="34" charset="0"/>
              </a:rPr>
              <a:t> As Integer</a:t>
            </a:r>
          </a:p>
          <a:p>
            <a:r>
              <a:rPr lang="en-SG" i="1" dirty="0">
                <a:solidFill>
                  <a:srgbClr val="FF0000"/>
                </a:solidFill>
                <a:latin typeface="Verdana" panose="020B0604030504040204" pitchFamily="34" charset="0"/>
              </a:rPr>
              <a:t>	</a:t>
            </a:r>
            <a:r>
              <a:rPr lang="en-SG" i="1" dirty="0" err="1">
                <a:solidFill>
                  <a:srgbClr val="FF0000"/>
                </a:solidFill>
                <a:latin typeface="Verdana" panose="020B0604030504040204" pitchFamily="34" charset="0"/>
              </a:rPr>
              <a:t>intCount</a:t>
            </a:r>
            <a:r>
              <a:rPr lang="en-SG" i="1" dirty="0">
                <a:solidFill>
                  <a:srgbClr val="FF0000"/>
                </a:solidFill>
                <a:latin typeface="Verdana" panose="020B0604030504040204" pitchFamily="34" charset="0"/>
              </a:rPr>
              <a:t> = 1</a:t>
            </a:r>
            <a:endParaRPr lang="en-SG" dirty="0">
              <a:solidFill>
                <a:srgbClr val="FF0000"/>
              </a:solidFill>
            </a:endParaRPr>
          </a:p>
          <a:p>
            <a:r>
              <a:rPr lang="en-SG" i="1" dirty="0">
                <a:solidFill>
                  <a:srgbClr val="FF0000"/>
                </a:solidFill>
                <a:latin typeface="Verdana" panose="020B0604030504040204" pitchFamily="34" charset="0"/>
              </a:rPr>
              <a:t>	</a:t>
            </a:r>
            <a:r>
              <a:rPr lang="en-SG" i="1" dirty="0" err="1">
                <a:solidFill>
                  <a:srgbClr val="FF0000"/>
                </a:solidFill>
                <a:latin typeface="Verdana" panose="020B0604030504040204" pitchFamily="34" charset="0"/>
              </a:rPr>
              <a:t>intCount</a:t>
            </a:r>
            <a:r>
              <a:rPr lang="en-SG" i="1" dirty="0">
                <a:solidFill>
                  <a:srgbClr val="FF0000"/>
                </a:solidFill>
                <a:latin typeface="Verdana" panose="020B0604030504040204" pitchFamily="34" charset="0"/>
              </a:rPr>
              <a:t> = </a:t>
            </a:r>
            <a:r>
              <a:rPr lang="en-SG" i="1" dirty="0" err="1">
                <a:solidFill>
                  <a:srgbClr val="FF0000"/>
                </a:solidFill>
                <a:latin typeface="Verdana" panose="020B0604030504040204" pitchFamily="34" charset="0"/>
              </a:rPr>
              <a:t>intCount</a:t>
            </a:r>
            <a:r>
              <a:rPr lang="en-SG" i="1" dirty="0">
                <a:solidFill>
                  <a:srgbClr val="FF0000"/>
                </a:solidFill>
                <a:latin typeface="Verdana" panose="020B0604030504040204" pitchFamily="34" charset="0"/>
              </a:rPr>
              <a:t> +1 </a:t>
            </a:r>
            <a:endParaRPr lang="en-SG" dirty="0">
              <a:solidFill>
                <a:srgbClr val="FF0000"/>
              </a:solidFill>
            </a:endParaRPr>
          </a:p>
          <a:p>
            <a:r>
              <a:rPr lang="en-SG" i="1" dirty="0">
                <a:solidFill>
                  <a:srgbClr val="FF0000"/>
                </a:solidFill>
                <a:latin typeface="Verdana" panose="020B0604030504040204" pitchFamily="34" charset="0"/>
              </a:rPr>
              <a:t>	</a:t>
            </a:r>
            <a:r>
              <a:rPr lang="en-SG" i="1" dirty="0" err="1">
                <a:solidFill>
                  <a:srgbClr val="FF0000"/>
                </a:solidFill>
                <a:latin typeface="Verdana" panose="020B0604030504040204" pitchFamily="34" charset="0"/>
              </a:rPr>
              <a:t>txtDisplay.Text</a:t>
            </a:r>
            <a:r>
              <a:rPr lang="en-SG" i="1" dirty="0">
                <a:solidFill>
                  <a:srgbClr val="FF0000"/>
                </a:solidFill>
                <a:latin typeface="Verdana" panose="020B0604030504040204" pitchFamily="34" charset="0"/>
              </a:rPr>
              <a:t> = </a:t>
            </a:r>
            <a:r>
              <a:rPr lang="en-SG" i="1" dirty="0" err="1">
                <a:solidFill>
                  <a:srgbClr val="FF0000"/>
                </a:solidFill>
                <a:latin typeface="Verdana" panose="020B0604030504040204" pitchFamily="34" charset="0"/>
              </a:rPr>
              <a:t>intCount</a:t>
            </a:r>
            <a:r>
              <a:rPr lang="en-SG" i="1" dirty="0">
                <a:solidFill>
                  <a:srgbClr val="FF0000"/>
                </a:solidFill>
                <a:latin typeface="Verdana" panose="020B0604030504040204" pitchFamily="34" charset="0"/>
              </a:rPr>
              <a:t> </a:t>
            </a:r>
          </a:p>
          <a:p>
            <a:r>
              <a:rPr lang="en-SG" i="1" dirty="0">
                <a:solidFill>
                  <a:srgbClr val="FF0000"/>
                </a:solidFill>
                <a:latin typeface="Verdana" panose="020B0604030504040204" pitchFamily="34" charset="0"/>
              </a:rPr>
              <a:t>End Sub </a:t>
            </a:r>
            <a:endParaRPr lang="en-SG" dirty="0">
              <a:solidFill>
                <a:srgbClr val="FF0000"/>
              </a:solidFill>
              <a:effectLst/>
            </a:endParaRPr>
          </a:p>
        </p:txBody>
      </p:sp>
      <p:sp>
        <p:nvSpPr>
          <p:cNvPr id="6" name="Scroll: Horizontal 5">
            <a:extLst>
              <a:ext uri="{FF2B5EF4-FFF2-40B4-BE49-F238E27FC236}">
                <a16:creationId xmlns:a16="http://schemas.microsoft.com/office/drawing/2014/main" id="{6A649182-6BCB-4C9E-A1B7-60418CDFB199}"/>
              </a:ext>
            </a:extLst>
          </p:cNvPr>
          <p:cNvSpPr/>
          <p:nvPr/>
        </p:nvSpPr>
        <p:spPr>
          <a:xfrm>
            <a:off x="9683931" y="235131"/>
            <a:ext cx="2046515" cy="966652"/>
          </a:xfrm>
          <a:prstGeom prst="horizontalScroll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800" b="1" dirty="0"/>
              <a:t>L5 Slide 5</a:t>
            </a:r>
          </a:p>
        </p:txBody>
      </p:sp>
    </p:spTree>
    <p:extLst>
      <p:ext uri="{BB962C8B-B14F-4D97-AF65-F5344CB8AC3E}">
        <p14:creationId xmlns:p14="http://schemas.microsoft.com/office/powerpoint/2010/main" val="347928141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EC3C0-A8EA-6E44-BDCD-7910F8FEF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SUBROUTINES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F3FA56E-F99B-584A-BCDA-60792F576CEA}"/>
              </a:ext>
            </a:extLst>
          </p:cNvPr>
          <p:cNvSpPr/>
          <p:nvPr/>
        </p:nvSpPr>
        <p:spPr>
          <a:xfrm>
            <a:off x="7587341" y="2967335"/>
            <a:ext cx="443919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 i="1" dirty="0">
                <a:solidFill>
                  <a:srgbClr val="FF0000"/>
                </a:solidFill>
                <a:latin typeface="Verdana" panose="020B0604030504040204" pitchFamily="34" charset="0"/>
              </a:rPr>
              <a:t>Private Sub </a:t>
            </a:r>
            <a:r>
              <a:rPr lang="en-SG" i="1" dirty="0" err="1">
                <a:solidFill>
                  <a:srgbClr val="FF0000"/>
                </a:solidFill>
                <a:latin typeface="Verdana" panose="020B0604030504040204" pitchFamily="34" charset="0"/>
              </a:rPr>
              <a:t>DisplayCount</a:t>
            </a:r>
            <a:r>
              <a:rPr lang="en-SG" i="1" dirty="0">
                <a:solidFill>
                  <a:srgbClr val="FF0000"/>
                </a:solidFill>
                <a:latin typeface="Verdana" panose="020B0604030504040204" pitchFamily="34" charset="0"/>
              </a:rPr>
              <a:t>()</a:t>
            </a:r>
          </a:p>
          <a:p>
            <a:endParaRPr lang="en-SG" dirty="0">
              <a:solidFill>
                <a:srgbClr val="FF0000"/>
              </a:solidFill>
            </a:endParaRPr>
          </a:p>
          <a:p>
            <a:r>
              <a:rPr lang="en-SG" i="1" dirty="0">
                <a:solidFill>
                  <a:srgbClr val="FF0000"/>
                </a:solidFill>
                <a:latin typeface="Verdana" panose="020B0604030504040204" pitchFamily="34" charset="0"/>
              </a:rPr>
              <a:t>	</a:t>
            </a:r>
            <a:r>
              <a:rPr lang="en-SG" i="1" dirty="0" err="1">
                <a:solidFill>
                  <a:srgbClr val="FF0000"/>
                </a:solidFill>
                <a:latin typeface="Verdana" panose="020B0604030504040204" pitchFamily="34" charset="0"/>
              </a:rPr>
              <a:t>intCount</a:t>
            </a:r>
            <a:r>
              <a:rPr lang="en-SG" i="1" dirty="0">
                <a:solidFill>
                  <a:srgbClr val="FF0000"/>
                </a:solidFill>
                <a:latin typeface="Verdana" panose="020B0604030504040204" pitchFamily="34" charset="0"/>
              </a:rPr>
              <a:t> = </a:t>
            </a:r>
            <a:r>
              <a:rPr lang="en-SG" i="1" dirty="0" err="1">
                <a:solidFill>
                  <a:srgbClr val="FF0000"/>
                </a:solidFill>
                <a:latin typeface="Verdana" panose="020B0604030504040204" pitchFamily="34" charset="0"/>
              </a:rPr>
              <a:t>intCount</a:t>
            </a:r>
            <a:r>
              <a:rPr lang="en-SG" i="1" dirty="0">
                <a:solidFill>
                  <a:srgbClr val="FF0000"/>
                </a:solidFill>
                <a:latin typeface="Verdana" panose="020B0604030504040204" pitchFamily="34" charset="0"/>
              </a:rPr>
              <a:t> +1 </a:t>
            </a:r>
            <a:endParaRPr lang="en-SG" dirty="0">
              <a:solidFill>
                <a:srgbClr val="FF0000"/>
              </a:solidFill>
            </a:endParaRPr>
          </a:p>
          <a:p>
            <a:r>
              <a:rPr lang="en-SG" i="1" dirty="0">
                <a:solidFill>
                  <a:srgbClr val="FF0000"/>
                </a:solidFill>
                <a:latin typeface="Verdana" panose="020B0604030504040204" pitchFamily="34" charset="0"/>
              </a:rPr>
              <a:t>	</a:t>
            </a:r>
            <a:r>
              <a:rPr lang="en-SG" i="1" dirty="0" err="1">
                <a:solidFill>
                  <a:srgbClr val="FF0000"/>
                </a:solidFill>
                <a:latin typeface="Verdana" panose="020B0604030504040204" pitchFamily="34" charset="0"/>
              </a:rPr>
              <a:t>txtDisplay.text</a:t>
            </a:r>
            <a:r>
              <a:rPr lang="en-SG" i="1" dirty="0">
                <a:solidFill>
                  <a:srgbClr val="FF0000"/>
                </a:solidFill>
                <a:latin typeface="Verdana" panose="020B0604030504040204" pitchFamily="34" charset="0"/>
              </a:rPr>
              <a:t> = </a:t>
            </a:r>
            <a:r>
              <a:rPr lang="en-SG" i="1" dirty="0" err="1">
                <a:solidFill>
                  <a:srgbClr val="FF0000"/>
                </a:solidFill>
                <a:latin typeface="Verdana" panose="020B0604030504040204" pitchFamily="34" charset="0"/>
              </a:rPr>
              <a:t>intCount</a:t>
            </a:r>
            <a:endParaRPr lang="en-SG" i="1" dirty="0">
              <a:solidFill>
                <a:srgbClr val="FF0000"/>
              </a:solidFill>
              <a:latin typeface="Verdana" panose="020B0604030504040204" pitchFamily="34" charset="0"/>
            </a:endParaRPr>
          </a:p>
          <a:p>
            <a:r>
              <a:rPr lang="en-SG" i="1" dirty="0">
                <a:solidFill>
                  <a:srgbClr val="FF0000"/>
                </a:solidFill>
                <a:latin typeface="Verdana" panose="020B0604030504040204" pitchFamily="34" charset="0"/>
              </a:rPr>
              <a:t> </a:t>
            </a:r>
          </a:p>
          <a:p>
            <a:r>
              <a:rPr lang="en-SG" i="1" dirty="0">
                <a:solidFill>
                  <a:srgbClr val="FF0000"/>
                </a:solidFill>
                <a:latin typeface="Verdana" panose="020B0604030504040204" pitchFamily="34" charset="0"/>
              </a:rPr>
              <a:t>End Sub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DDB48E5-E714-514C-BE64-35162A206FE3}"/>
              </a:ext>
            </a:extLst>
          </p:cNvPr>
          <p:cNvSpPr txBox="1">
            <a:spLocks/>
          </p:cNvSpPr>
          <p:nvPr/>
        </p:nvSpPr>
        <p:spPr>
          <a:xfrm>
            <a:off x="685802" y="1697122"/>
            <a:ext cx="5065711" cy="46321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SG" dirty="0"/>
              <a:t>Invocation by name: </a:t>
            </a:r>
            <a:r>
              <a:rPr lang="en-SG" i="1" dirty="0">
                <a:solidFill>
                  <a:srgbClr val="F25F73"/>
                </a:solidFill>
              </a:rPr>
              <a:t>Call </a:t>
            </a:r>
            <a:r>
              <a:rPr lang="en-SG" i="1" dirty="0" err="1">
                <a:solidFill>
                  <a:srgbClr val="F25F73"/>
                </a:solidFill>
              </a:rPr>
              <a:t>DisplayCount</a:t>
            </a:r>
            <a:endParaRPr lang="en-SG" dirty="0">
              <a:solidFill>
                <a:srgbClr val="F25F73"/>
              </a:solidFill>
            </a:endParaRPr>
          </a:p>
          <a:p>
            <a:r>
              <a:rPr lang="en-SG" dirty="0"/>
              <a:t>May pass data into Sub using brackets with ‘Call’ or none without Call command </a:t>
            </a:r>
          </a:p>
          <a:p>
            <a:r>
              <a:rPr lang="en-SG" dirty="0">
                <a:solidFill>
                  <a:srgbClr val="F25F73"/>
                </a:solidFill>
              </a:rPr>
              <a:t>Call </a:t>
            </a:r>
            <a:r>
              <a:rPr lang="en-SG" dirty="0" err="1">
                <a:solidFill>
                  <a:srgbClr val="F25F73"/>
                </a:solidFill>
              </a:rPr>
              <a:t>FindSum</a:t>
            </a:r>
            <a:r>
              <a:rPr lang="en-SG" dirty="0">
                <a:solidFill>
                  <a:srgbClr val="F25F73"/>
                </a:solidFill>
              </a:rPr>
              <a:t>(23, 34) </a:t>
            </a:r>
            <a:r>
              <a:rPr lang="en-SG" dirty="0"/>
              <a:t>or </a:t>
            </a:r>
            <a:r>
              <a:rPr lang="en-SG" dirty="0" err="1">
                <a:solidFill>
                  <a:srgbClr val="F25F73"/>
                </a:solidFill>
              </a:rPr>
              <a:t>FindSum</a:t>
            </a:r>
            <a:r>
              <a:rPr lang="en-SG" dirty="0">
                <a:solidFill>
                  <a:srgbClr val="F25F73"/>
                </a:solidFill>
              </a:rPr>
              <a:t> 23, 34</a:t>
            </a:r>
          </a:p>
          <a:p>
            <a:r>
              <a:rPr lang="en-SG" dirty="0"/>
              <a:t>Event handlers are Subs - may be called </a:t>
            </a:r>
          </a:p>
          <a:p>
            <a:r>
              <a:rPr lang="en-SG" dirty="0"/>
              <a:t>Program flow immediately diverted to sub </a:t>
            </a:r>
          </a:p>
          <a:p>
            <a:r>
              <a:rPr lang="en-SG" dirty="0"/>
              <a:t>‘End Sub’ returns program flow to line following the call in original routine </a:t>
            </a:r>
          </a:p>
          <a:p>
            <a:r>
              <a:rPr lang="en-SG" dirty="0"/>
              <a:t>In standard module use Public sub </a:t>
            </a:r>
            <a:r>
              <a:rPr lang="en-SG" i="1" dirty="0">
                <a:solidFill>
                  <a:srgbClr val="F25F73"/>
                </a:solidFill>
              </a:rPr>
              <a:t>name</a:t>
            </a:r>
            <a:r>
              <a:rPr lang="en-SG" dirty="0">
                <a:solidFill>
                  <a:srgbClr val="F25F73"/>
                </a:solidFill>
              </a:rPr>
              <a:t>()</a:t>
            </a:r>
          </a:p>
          <a:p>
            <a:endParaRPr lang="en-SG" dirty="0"/>
          </a:p>
          <a:p>
            <a:endParaRPr lang="en-US" dirty="0"/>
          </a:p>
        </p:txBody>
      </p:sp>
      <p:sp>
        <p:nvSpPr>
          <p:cNvPr id="6" name="Scroll: Horizontal 5">
            <a:extLst>
              <a:ext uri="{FF2B5EF4-FFF2-40B4-BE49-F238E27FC236}">
                <a16:creationId xmlns:a16="http://schemas.microsoft.com/office/drawing/2014/main" id="{70F0452C-D134-4A4E-AD13-466DB7AD81B5}"/>
              </a:ext>
            </a:extLst>
          </p:cNvPr>
          <p:cNvSpPr/>
          <p:nvPr/>
        </p:nvSpPr>
        <p:spPr>
          <a:xfrm>
            <a:off x="9683931" y="235131"/>
            <a:ext cx="2046515" cy="966652"/>
          </a:xfrm>
          <a:prstGeom prst="horizontalScroll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800" b="1" dirty="0"/>
              <a:t>L5 Slide 6</a:t>
            </a:r>
          </a:p>
        </p:txBody>
      </p:sp>
    </p:spTree>
    <p:extLst>
      <p:ext uri="{BB962C8B-B14F-4D97-AF65-F5344CB8AC3E}">
        <p14:creationId xmlns:p14="http://schemas.microsoft.com/office/powerpoint/2010/main" val="21073590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EC3C0-A8EA-6E44-BDCD-7910F8FEF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Passing ARGUMENTS BY VALUE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DDB48E5-E714-514C-BE64-35162A206FE3}"/>
              </a:ext>
            </a:extLst>
          </p:cNvPr>
          <p:cNvSpPr txBox="1">
            <a:spLocks/>
          </p:cNvSpPr>
          <p:nvPr/>
        </p:nvSpPr>
        <p:spPr>
          <a:xfrm>
            <a:off x="685802" y="1697122"/>
            <a:ext cx="5065711" cy="46321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SG" dirty="0"/>
              <a:t>Arguments usually = data (constant or variable) </a:t>
            </a:r>
          </a:p>
          <a:p>
            <a:r>
              <a:rPr lang="en-SG" dirty="0"/>
              <a:t>Passes data </a:t>
            </a:r>
            <a:r>
              <a:rPr lang="en-SG" b="1" u="sng" dirty="0">
                <a:solidFill>
                  <a:srgbClr val="F25F73"/>
                </a:solidFill>
              </a:rPr>
              <a:t>values</a:t>
            </a:r>
            <a:r>
              <a:rPr lang="en-SG" b="1" dirty="0"/>
              <a:t> </a:t>
            </a:r>
            <a:r>
              <a:rPr lang="en-SG" dirty="0"/>
              <a:t>to procedure but does </a:t>
            </a:r>
            <a:r>
              <a:rPr lang="en-SG" b="1" u="sng" dirty="0">
                <a:solidFill>
                  <a:srgbClr val="F25F73"/>
                </a:solidFill>
              </a:rPr>
              <a:t>not </a:t>
            </a:r>
            <a:r>
              <a:rPr lang="en-SG" dirty="0"/>
              <a:t>give the procedure access to their address </a:t>
            </a:r>
          </a:p>
          <a:p>
            <a:r>
              <a:rPr lang="en-SG" dirty="0"/>
              <a:t>Procedure gets </a:t>
            </a:r>
            <a:r>
              <a:rPr lang="en-SG" u="sng" dirty="0">
                <a:solidFill>
                  <a:srgbClr val="F25F73"/>
                </a:solidFill>
              </a:rPr>
              <a:t>copy</a:t>
            </a:r>
            <a:r>
              <a:rPr lang="en-SG" dirty="0"/>
              <a:t> of original variable contents</a:t>
            </a:r>
          </a:p>
          <a:p>
            <a:r>
              <a:rPr lang="en-SG" dirty="0"/>
              <a:t>If the procedure changes the value, the change affects </a:t>
            </a:r>
            <a:r>
              <a:rPr lang="en-SG" b="1" u="sng" dirty="0">
                <a:solidFill>
                  <a:srgbClr val="F25F73"/>
                </a:solidFill>
              </a:rPr>
              <a:t>only the copy </a:t>
            </a:r>
            <a:r>
              <a:rPr lang="en-SG" dirty="0"/>
              <a:t>and not the variable itself </a:t>
            </a:r>
          </a:p>
          <a:p>
            <a:r>
              <a:rPr lang="en-SG" dirty="0"/>
              <a:t>Use the </a:t>
            </a:r>
            <a:r>
              <a:rPr lang="en-SG" dirty="0" err="1">
                <a:solidFill>
                  <a:srgbClr val="F25F73"/>
                </a:solidFill>
              </a:rPr>
              <a:t>ByVal</a:t>
            </a:r>
            <a:r>
              <a:rPr lang="en-SG" dirty="0"/>
              <a:t> keyword to indicate an argument passed ‘by value’ </a:t>
            </a:r>
          </a:p>
          <a:p>
            <a:endParaRPr lang="en-US" dirty="0"/>
          </a:p>
        </p:txBody>
      </p:sp>
      <p:pic>
        <p:nvPicPr>
          <p:cNvPr id="5122" name="Picture 2" descr="Passing by Value vs. by Reference Visual Explanation | Penjee, Learn to Code">
            <a:extLst>
              <a:ext uri="{FF2B5EF4-FFF2-40B4-BE49-F238E27FC236}">
                <a16:creationId xmlns:a16="http://schemas.microsoft.com/office/drawing/2014/main" id="{A7E668D3-586B-3547-A715-FB0C29FD8F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5166" y="2329542"/>
            <a:ext cx="5211031" cy="2813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croll: Horizontal 4">
            <a:extLst>
              <a:ext uri="{FF2B5EF4-FFF2-40B4-BE49-F238E27FC236}">
                <a16:creationId xmlns:a16="http://schemas.microsoft.com/office/drawing/2014/main" id="{15878C01-39F6-4C61-8DAF-A733B35E91EA}"/>
              </a:ext>
            </a:extLst>
          </p:cNvPr>
          <p:cNvSpPr/>
          <p:nvPr/>
        </p:nvSpPr>
        <p:spPr>
          <a:xfrm>
            <a:off x="9683931" y="235131"/>
            <a:ext cx="2046515" cy="966652"/>
          </a:xfrm>
          <a:prstGeom prst="horizontalScroll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800" b="1" dirty="0"/>
              <a:t>L5 Slide 8</a:t>
            </a:r>
          </a:p>
        </p:txBody>
      </p:sp>
    </p:spTree>
    <p:extLst>
      <p:ext uri="{BB962C8B-B14F-4D97-AF65-F5344CB8AC3E}">
        <p14:creationId xmlns:p14="http://schemas.microsoft.com/office/powerpoint/2010/main" val="180421953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EC3C0-A8EA-6E44-BDCD-7910F8FEF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Passing by value example</a:t>
            </a:r>
          </a:p>
        </p:txBody>
      </p:sp>
      <p:pic>
        <p:nvPicPr>
          <p:cNvPr id="6145" name="Picture 1" descr="page5image13518256">
            <a:extLst>
              <a:ext uri="{FF2B5EF4-FFF2-40B4-BE49-F238E27FC236}">
                <a16:creationId xmlns:a16="http://schemas.microsoft.com/office/drawing/2014/main" id="{C132E8AE-A329-1A4E-AC3F-028FA12451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1914" y="3701143"/>
            <a:ext cx="9648172" cy="2547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A5B6113-46F7-ED4B-A744-6E31188E4A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2" y="1798474"/>
            <a:ext cx="10896598" cy="1514412"/>
          </a:xfrm>
        </p:spPr>
        <p:txBody>
          <a:bodyPr>
            <a:normAutofit/>
          </a:bodyPr>
          <a:lstStyle/>
          <a:p>
            <a:r>
              <a:rPr lang="en-SG" dirty="0"/>
              <a:t>This Subroutine receives </a:t>
            </a:r>
            <a:r>
              <a:rPr lang="en-SG" u="sng" dirty="0">
                <a:solidFill>
                  <a:srgbClr val="F25F73"/>
                </a:solidFill>
              </a:rPr>
              <a:t>copies</a:t>
            </a:r>
            <a:r>
              <a:rPr lang="en-SG" dirty="0"/>
              <a:t> of two </a:t>
            </a:r>
            <a:r>
              <a:rPr lang="en-SG" dirty="0">
                <a:solidFill>
                  <a:srgbClr val="F25F73"/>
                </a:solidFill>
              </a:rPr>
              <a:t>DATA</a:t>
            </a:r>
            <a:r>
              <a:rPr lang="en-SG" dirty="0"/>
              <a:t> with no link to original data </a:t>
            </a:r>
          </a:p>
          <a:p>
            <a:r>
              <a:rPr lang="en-SG" dirty="0"/>
              <a:t>These receive and store data for processing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B3BF9EB-B3A1-EF4D-9763-FD90CBF2D236}"/>
              </a:ext>
            </a:extLst>
          </p:cNvPr>
          <p:cNvSpPr txBox="1"/>
          <p:nvPr/>
        </p:nvSpPr>
        <p:spPr>
          <a:xfrm>
            <a:off x="5138058" y="5486400"/>
            <a:ext cx="38693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25F73"/>
                </a:solidFill>
              </a:rPr>
              <a:t>Input variables declared in the brackets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4FE7937-1720-0943-BAE6-A118F82FC168}"/>
              </a:ext>
            </a:extLst>
          </p:cNvPr>
          <p:cNvCxnSpPr/>
          <p:nvPr/>
        </p:nvCxnSpPr>
        <p:spPr>
          <a:xfrm flipH="1" flipV="1">
            <a:off x="5508171" y="4060371"/>
            <a:ext cx="957943" cy="1426029"/>
          </a:xfrm>
          <a:prstGeom prst="straightConnector1">
            <a:avLst/>
          </a:prstGeom>
          <a:ln>
            <a:solidFill>
              <a:srgbClr val="F25F7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29C52F7-6DBC-3842-8AF1-B1BFE1537455}"/>
              </a:ext>
            </a:extLst>
          </p:cNvPr>
          <p:cNvCxnSpPr>
            <a:cxnSpLocks/>
          </p:cNvCxnSpPr>
          <p:nvPr/>
        </p:nvCxnSpPr>
        <p:spPr>
          <a:xfrm flipV="1">
            <a:off x="8022771" y="4060371"/>
            <a:ext cx="827315" cy="1426029"/>
          </a:xfrm>
          <a:prstGeom prst="straightConnector1">
            <a:avLst/>
          </a:prstGeom>
          <a:ln>
            <a:solidFill>
              <a:srgbClr val="F25F7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46" name="Picture 2" descr="page5image3041216">
            <a:extLst>
              <a:ext uri="{FF2B5EF4-FFF2-40B4-BE49-F238E27FC236}">
                <a16:creationId xmlns:a16="http://schemas.microsoft.com/office/drawing/2014/main" id="{BF3D7CBC-C128-4E96-9360-AF3D7234C2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46100" cy="97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croll: Horizontal 8">
            <a:extLst>
              <a:ext uri="{FF2B5EF4-FFF2-40B4-BE49-F238E27FC236}">
                <a16:creationId xmlns:a16="http://schemas.microsoft.com/office/drawing/2014/main" id="{40B55A1A-2541-4DEF-9F6C-67BCAEA38A81}"/>
              </a:ext>
            </a:extLst>
          </p:cNvPr>
          <p:cNvSpPr/>
          <p:nvPr/>
        </p:nvSpPr>
        <p:spPr>
          <a:xfrm>
            <a:off x="9683931" y="235131"/>
            <a:ext cx="2046515" cy="966652"/>
          </a:xfrm>
          <a:prstGeom prst="horizontalScroll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800" b="1" dirty="0"/>
              <a:t>L5 Slide 9</a:t>
            </a:r>
          </a:p>
        </p:txBody>
      </p:sp>
    </p:spTree>
    <p:extLst>
      <p:ext uri="{BB962C8B-B14F-4D97-AF65-F5344CB8AC3E}">
        <p14:creationId xmlns:p14="http://schemas.microsoft.com/office/powerpoint/2010/main" val="101880049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EC3C0-A8EA-6E44-BDCD-7910F8FEF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Passing by value example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A5B6113-46F7-ED4B-A744-6E31188E4A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2" y="1798473"/>
            <a:ext cx="6680198" cy="2523155"/>
          </a:xfrm>
        </p:spPr>
        <p:txBody>
          <a:bodyPr>
            <a:normAutofit/>
          </a:bodyPr>
          <a:lstStyle/>
          <a:p>
            <a:r>
              <a:rPr lang="en-SG" dirty="0"/>
              <a:t>Passes copy of </a:t>
            </a:r>
            <a:r>
              <a:rPr lang="en-SG" u="sng" dirty="0"/>
              <a:t>CONTENTS</a:t>
            </a:r>
            <a:r>
              <a:rPr lang="en-SG" dirty="0"/>
              <a:t> of </a:t>
            </a:r>
            <a:r>
              <a:rPr lang="en-SG" i="1" dirty="0"/>
              <a:t>intInput1 </a:t>
            </a:r>
            <a:r>
              <a:rPr lang="en-SG" dirty="0"/>
              <a:t>&amp; </a:t>
            </a:r>
            <a:r>
              <a:rPr lang="en-SG" i="1" dirty="0" err="1"/>
              <a:t>intInput</a:t>
            </a:r>
            <a:r>
              <a:rPr lang="en-SG" i="1" dirty="0"/>
              <a:t> 2 </a:t>
            </a:r>
            <a:endParaRPr lang="en-SG" dirty="0"/>
          </a:p>
          <a:p>
            <a:r>
              <a:rPr lang="en-SG" dirty="0"/>
              <a:t>After run: </a:t>
            </a:r>
            <a:r>
              <a:rPr lang="en-SG" dirty="0" err="1"/>
              <a:t>intSum</a:t>
            </a:r>
            <a:r>
              <a:rPr lang="en-SG" dirty="0"/>
              <a:t> = 12 , </a:t>
            </a:r>
            <a:r>
              <a:rPr lang="en-SG" i="1" dirty="0"/>
              <a:t>intInput1 </a:t>
            </a:r>
            <a:r>
              <a:rPr lang="en-SG" dirty="0"/>
              <a:t>= 10, </a:t>
            </a:r>
            <a:r>
              <a:rPr lang="en-SG" i="1" dirty="0"/>
              <a:t>intInput2 </a:t>
            </a:r>
            <a:r>
              <a:rPr lang="en-SG" dirty="0"/>
              <a:t>= 2</a:t>
            </a:r>
          </a:p>
          <a:p>
            <a:r>
              <a:rPr lang="en-SG" dirty="0">
                <a:solidFill>
                  <a:srgbClr val="F25F73"/>
                </a:solidFill>
              </a:rPr>
              <a:t>NOTE </a:t>
            </a:r>
            <a:r>
              <a:rPr lang="en-SG" b="1" dirty="0">
                <a:solidFill>
                  <a:srgbClr val="F25F73"/>
                </a:solidFill>
              </a:rPr>
              <a:t>No </a:t>
            </a:r>
            <a:r>
              <a:rPr lang="en-SG" dirty="0">
                <a:solidFill>
                  <a:srgbClr val="F25F73"/>
                </a:solidFill>
              </a:rPr>
              <a:t>change made to original variables’ contents from inside the calling procedure, only changes are to those variables within the Sub </a:t>
            </a:r>
          </a:p>
        </p:txBody>
      </p:sp>
      <p:pic>
        <p:nvPicPr>
          <p:cNvPr id="7169" name="Picture 2" descr="page5image3041216">
            <a:extLst>
              <a:ext uri="{FF2B5EF4-FFF2-40B4-BE49-F238E27FC236}">
                <a16:creationId xmlns:a16="http://schemas.microsoft.com/office/drawing/2014/main" id="{8DBC6B95-787B-2144-AD4A-7E47AAFBC7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46100" cy="97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page6image13586288">
            <a:extLst>
              <a:ext uri="{FF2B5EF4-FFF2-40B4-BE49-F238E27FC236}">
                <a16:creationId xmlns:a16="http://schemas.microsoft.com/office/drawing/2014/main" id="{8A9FF0DA-1348-EA48-A23E-FD53CB536E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4501760"/>
            <a:ext cx="6985000" cy="208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Picture 3" descr="page6image13591904">
            <a:extLst>
              <a:ext uri="{FF2B5EF4-FFF2-40B4-BE49-F238E27FC236}">
                <a16:creationId xmlns:a16="http://schemas.microsoft.com/office/drawing/2014/main" id="{F105AE11-4738-5D4E-A4D4-E72481B9BD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7248" y="3030868"/>
            <a:ext cx="3543752" cy="3522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croll: Horizontal 6">
            <a:extLst>
              <a:ext uri="{FF2B5EF4-FFF2-40B4-BE49-F238E27FC236}">
                <a16:creationId xmlns:a16="http://schemas.microsoft.com/office/drawing/2014/main" id="{F36A9A4D-FFFB-41BA-AFFC-2277F5E24780}"/>
              </a:ext>
            </a:extLst>
          </p:cNvPr>
          <p:cNvSpPr/>
          <p:nvPr/>
        </p:nvSpPr>
        <p:spPr>
          <a:xfrm>
            <a:off x="9683931" y="235131"/>
            <a:ext cx="2046515" cy="966652"/>
          </a:xfrm>
          <a:prstGeom prst="horizontalScroll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800" b="1" dirty="0"/>
              <a:t>L5 Slide 10</a:t>
            </a:r>
          </a:p>
        </p:txBody>
      </p:sp>
    </p:spTree>
    <p:extLst>
      <p:ext uri="{BB962C8B-B14F-4D97-AF65-F5344CB8AC3E}">
        <p14:creationId xmlns:p14="http://schemas.microsoft.com/office/powerpoint/2010/main" val="208584029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EC3C0-A8EA-6E44-BDCD-7910F8FEF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Passing ARGUMENTS BY Reference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DDB48E5-E714-514C-BE64-35162A206FE3}"/>
              </a:ext>
            </a:extLst>
          </p:cNvPr>
          <p:cNvSpPr txBox="1">
            <a:spLocks/>
          </p:cNvSpPr>
          <p:nvPr/>
        </p:nvSpPr>
        <p:spPr>
          <a:xfrm>
            <a:off x="685802" y="1697122"/>
            <a:ext cx="5065711" cy="46321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SG" i="1" dirty="0"/>
              <a:t>An invoked Procedure </a:t>
            </a:r>
            <a:r>
              <a:rPr lang="en-SG" dirty="0"/>
              <a:t>given access to </a:t>
            </a:r>
            <a:r>
              <a:rPr lang="en-SG" i="1" u="sng" dirty="0"/>
              <a:t>original variable’s address in RAM</a:t>
            </a:r>
            <a:r>
              <a:rPr lang="en-SG" i="1" dirty="0"/>
              <a:t>: link to the address</a:t>
            </a:r>
          </a:p>
          <a:p>
            <a:r>
              <a:rPr lang="en-SG" dirty="0"/>
              <a:t>Any changes made to passed argument in the invoked procedure </a:t>
            </a:r>
            <a:r>
              <a:rPr lang="en-SG" dirty="0">
                <a:solidFill>
                  <a:srgbClr val="F25F73"/>
                </a:solidFill>
              </a:rPr>
              <a:t>affects the original variable contents too</a:t>
            </a:r>
            <a:r>
              <a:rPr lang="en-SG" i="1" dirty="0">
                <a:solidFill>
                  <a:srgbClr val="F25F73"/>
                </a:solidFill>
              </a:rPr>
              <a:t> </a:t>
            </a:r>
            <a:endParaRPr lang="en-SG" dirty="0">
              <a:solidFill>
                <a:srgbClr val="F25F73"/>
              </a:solidFill>
            </a:endParaRPr>
          </a:p>
          <a:p>
            <a:r>
              <a:rPr lang="en-SG" dirty="0"/>
              <a:t>Data type for an argument passed by reference must match type in the Procedure </a:t>
            </a:r>
            <a:r>
              <a:rPr lang="en-SG" i="1" dirty="0"/>
              <a:t>declaration</a:t>
            </a:r>
            <a:endParaRPr lang="en-SG" dirty="0"/>
          </a:p>
          <a:p>
            <a:r>
              <a:rPr lang="en-SG" i="1" dirty="0"/>
              <a:t>Good </a:t>
            </a:r>
            <a:r>
              <a:rPr lang="en-SG" dirty="0"/>
              <a:t>practice to use different names for data in sending procedure and receiving procedure</a:t>
            </a:r>
          </a:p>
        </p:txBody>
      </p:sp>
      <p:pic>
        <p:nvPicPr>
          <p:cNvPr id="5122" name="Picture 2" descr="Passing by Value vs. by Reference Visual Explanation | Penjee, Learn to Code">
            <a:extLst>
              <a:ext uri="{FF2B5EF4-FFF2-40B4-BE49-F238E27FC236}">
                <a16:creationId xmlns:a16="http://schemas.microsoft.com/office/drawing/2014/main" id="{A7E668D3-586B-3547-A715-FB0C29FD8F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5166" y="2329542"/>
            <a:ext cx="5211031" cy="2813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croll: Horizontal 4">
            <a:extLst>
              <a:ext uri="{FF2B5EF4-FFF2-40B4-BE49-F238E27FC236}">
                <a16:creationId xmlns:a16="http://schemas.microsoft.com/office/drawing/2014/main" id="{4EC7182D-E0AB-483C-986D-9B3CAD851624}"/>
              </a:ext>
            </a:extLst>
          </p:cNvPr>
          <p:cNvSpPr/>
          <p:nvPr/>
        </p:nvSpPr>
        <p:spPr>
          <a:xfrm>
            <a:off x="9683931" y="235131"/>
            <a:ext cx="2046515" cy="966652"/>
          </a:xfrm>
          <a:prstGeom prst="horizontalScroll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800" b="1" dirty="0"/>
              <a:t>L5 Slide 12</a:t>
            </a:r>
          </a:p>
        </p:txBody>
      </p:sp>
    </p:spTree>
    <p:extLst>
      <p:ext uri="{BB962C8B-B14F-4D97-AF65-F5344CB8AC3E}">
        <p14:creationId xmlns:p14="http://schemas.microsoft.com/office/powerpoint/2010/main" val="348666916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EC3C0-A8EA-6E44-BDCD-7910F8FEF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Passing ARGUMENTS BY Reference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DDB48E5-E714-514C-BE64-35162A206FE3}"/>
              </a:ext>
            </a:extLst>
          </p:cNvPr>
          <p:cNvSpPr txBox="1">
            <a:spLocks/>
          </p:cNvSpPr>
          <p:nvPr/>
        </p:nvSpPr>
        <p:spPr>
          <a:xfrm>
            <a:off x="685802" y="1697122"/>
            <a:ext cx="5065711" cy="46321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SG" dirty="0"/>
              <a:t>This Subroutine receives reference to two </a:t>
            </a:r>
            <a:r>
              <a:rPr lang="en-SG" dirty="0">
                <a:solidFill>
                  <a:srgbClr val="F25F73"/>
                </a:solidFill>
              </a:rPr>
              <a:t>ADDRESSES = </a:t>
            </a:r>
            <a:r>
              <a:rPr lang="en-SG" dirty="0"/>
              <a:t>links to original data </a:t>
            </a:r>
          </a:p>
          <a:p>
            <a:r>
              <a:rPr lang="en-SG" dirty="0"/>
              <a:t>Any changes made to passed argument in the invoked procedure </a:t>
            </a:r>
            <a:r>
              <a:rPr lang="en-SG" dirty="0">
                <a:solidFill>
                  <a:srgbClr val="F25F73"/>
                </a:solidFill>
              </a:rPr>
              <a:t>affects the original variable contents too</a:t>
            </a:r>
            <a:r>
              <a:rPr lang="en-SG" i="1" dirty="0">
                <a:solidFill>
                  <a:srgbClr val="F25F73"/>
                </a:solidFill>
              </a:rPr>
              <a:t> </a:t>
            </a:r>
            <a:endParaRPr lang="en-SG" dirty="0">
              <a:solidFill>
                <a:srgbClr val="F25F73"/>
              </a:solidFill>
            </a:endParaRPr>
          </a:p>
          <a:p>
            <a:r>
              <a:rPr lang="en-SG" dirty="0"/>
              <a:t>Data type for an argument passed by reference must match type in the Procedure </a:t>
            </a:r>
            <a:r>
              <a:rPr lang="en-SG" i="1" dirty="0"/>
              <a:t>declaration</a:t>
            </a:r>
            <a:endParaRPr lang="en-SG" dirty="0"/>
          </a:p>
          <a:p>
            <a:r>
              <a:rPr lang="en-SG" i="1" dirty="0"/>
              <a:t>Good </a:t>
            </a:r>
            <a:r>
              <a:rPr lang="en-SG" dirty="0"/>
              <a:t>practice to use different names for data in sending procedure and receiving procedure</a:t>
            </a:r>
          </a:p>
        </p:txBody>
      </p:sp>
      <p:pic>
        <p:nvPicPr>
          <p:cNvPr id="11265" name="Picture 1" descr="page7image13485280">
            <a:extLst>
              <a:ext uri="{FF2B5EF4-FFF2-40B4-BE49-F238E27FC236}">
                <a16:creationId xmlns:a16="http://schemas.microsoft.com/office/drawing/2014/main" id="{A3017EDB-02F1-B742-9BA6-B392CF75EF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217812"/>
            <a:ext cx="5712620" cy="1657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4CD70AD-84BF-3E42-926B-FD8EA6E7490D}"/>
              </a:ext>
            </a:extLst>
          </p:cNvPr>
          <p:cNvSpPr/>
          <p:nvPr/>
        </p:nvSpPr>
        <p:spPr>
          <a:xfrm>
            <a:off x="5751513" y="5723023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SG" dirty="0">
                <a:solidFill>
                  <a:srgbClr val="F25F73"/>
                </a:solidFill>
                <a:latin typeface="Verdana" panose="020B0604030504040204" pitchFamily="34" charset="0"/>
              </a:rPr>
              <a:t>put variables declared </a:t>
            </a:r>
            <a:r>
              <a:rPr lang="en-SG" dirty="0" err="1">
                <a:solidFill>
                  <a:srgbClr val="F25F73"/>
                </a:solidFill>
                <a:latin typeface="Verdana" panose="020B0604030504040204" pitchFamily="34" charset="0"/>
              </a:rPr>
              <a:t>ByRef</a:t>
            </a:r>
            <a:r>
              <a:rPr lang="en-SG" dirty="0">
                <a:solidFill>
                  <a:srgbClr val="F25F73"/>
                </a:solidFill>
                <a:latin typeface="Verdana" panose="020B0604030504040204" pitchFamily="34" charset="0"/>
              </a:rPr>
              <a:t> which is the only change to the previous </a:t>
            </a:r>
            <a:r>
              <a:rPr lang="en-SG" dirty="0" err="1">
                <a:solidFill>
                  <a:srgbClr val="F25F73"/>
                </a:solidFill>
                <a:latin typeface="Verdana" panose="020B0604030504040204" pitchFamily="34" charset="0"/>
              </a:rPr>
              <a:t>ByVal</a:t>
            </a:r>
            <a:r>
              <a:rPr lang="en-SG" dirty="0">
                <a:solidFill>
                  <a:srgbClr val="F25F73"/>
                </a:solidFill>
                <a:latin typeface="Verdana" panose="020B0604030504040204" pitchFamily="34" charset="0"/>
              </a:rPr>
              <a:t> program </a:t>
            </a:r>
            <a:endParaRPr lang="en-SG" dirty="0">
              <a:solidFill>
                <a:srgbClr val="F25F73"/>
              </a:solidFill>
              <a:effectLst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A71ACE8-0CCD-054E-B689-A652EFD81501}"/>
              </a:ext>
            </a:extLst>
          </p:cNvPr>
          <p:cNvCxnSpPr>
            <a:cxnSpLocks/>
          </p:cNvCxnSpPr>
          <p:nvPr/>
        </p:nvCxnSpPr>
        <p:spPr>
          <a:xfrm flipV="1">
            <a:off x="8610600" y="3429001"/>
            <a:ext cx="1" cy="2231570"/>
          </a:xfrm>
          <a:prstGeom prst="straightConnector1">
            <a:avLst/>
          </a:prstGeom>
          <a:ln>
            <a:solidFill>
              <a:srgbClr val="F25F7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8EFE61B-FEBF-574D-8398-4A2782BAF0AC}"/>
              </a:ext>
            </a:extLst>
          </p:cNvPr>
          <p:cNvCxnSpPr>
            <a:cxnSpLocks/>
          </p:cNvCxnSpPr>
          <p:nvPr/>
        </p:nvCxnSpPr>
        <p:spPr>
          <a:xfrm flipH="1" flipV="1">
            <a:off x="10817226" y="3429000"/>
            <a:ext cx="10886" cy="2231571"/>
          </a:xfrm>
          <a:prstGeom prst="straightConnector1">
            <a:avLst/>
          </a:prstGeom>
          <a:ln>
            <a:solidFill>
              <a:srgbClr val="F25F7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croll: Horizontal 7">
            <a:extLst>
              <a:ext uri="{FF2B5EF4-FFF2-40B4-BE49-F238E27FC236}">
                <a16:creationId xmlns:a16="http://schemas.microsoft.com/office/drawing/2014/main" id="{01F6AFB5-25A7-471A-B036-2711398B59C0}"/>
              </a:ext>
            </a:extLst>
          </p:cNvPr>
          <p:cNvSpPr/>
          <p:nvPr/>
        </p:nvSpPr>
        <p:spPr>
          <a:xfrm>
            <a:off x="9683931" y="235131"/>
            <a:ext cx="2046515" cy="966652"/>
          </a:xfrm>
          <a:prstGeom prst="horizontalScroll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800" b="1" dirty="0"/>
              <a:t>L5 Slide 14</a:t>
            </a:r>
          </a:p>
        </p:txBody>
      </p:sp>
    </p:spTree>
    <p:extLst>
      <p:ext uri="{BB962C8B-B14F-4D97-AF65-F5344CB8AC3E}">
        <p14:creationId xmlns:p14="http://schemas.microsoft.com/office/powerpoint/2010/main" val="313759502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EC3C0-A8EA-6E44-BDCD-7910F8FEF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Passing ARGUMENTS BY Reference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DDB48E5-E714-514C-BE64-35162A206FE3}"/>
              </a:ext>
            </a:extLst>
          </p:cNvPr>
          <p:cNvSpPr txBox="1">
            <a:spLocks/>
          </p:cNvSpPr>
          <p:nvPr/>
        </p:nvSpPr>
        <p:spPr>
          <a:xfrm>
            <a:off x="803400" y="1697121"/>
            <a:ext cx="6302827" cy="23668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SG" dirty="0"/>
              <a:t>Passes ADDRESSES of </a:t>
            </a:r>
            <a:r>
              <a:rPr lang="en-SG" i="1" dirty="0"/>
              <a:t>intInput1 </a:t>
            </a:r>
            <a:r>
              <a:rPr lang="en-SG" dirty="0"/>
              <a:t>&amp; </a:t>
            </a:r>
            <a:r>
              <a:rPr lang="en-SG" i="1" dirty="0"/>
              <a:t>intInput2 </a:t>
            </a:r>
            <a:endParaRPr lang="en-SG" dirty="0"/>
          </a:p>
          <a:p>
            <a:r>
              <a:rPr lang="en-SG" dirty="0"/>
              <a:t>After run: </a:t>
            </a:r>
            <a:r>
              <a:rPr lang="en-SG" dirty="0" err="1"/>
              <a:t>intSum</a:t>
            </a:r>
            <a:r>
              <a:rPr lang="en-SG" dirty="0"/>
              <a:t> = 12, </a:t>
            </a:r>
            <a:r>
              <a:rPr lang="en-SG" i="1" dirty="0"/>
              <a:t>intInput1 </a:t>
            </a:r>
            <a:r>
              <a:rPr lang="en-SG" dirty="0"/>
              <a:t>= 0, </a:t>
            </a:r>
            <a:r>
              <a:rPr lang="en-SG" i="1" dirty="0"/>
              <a:t>intInput2 </a:t>
            </a:r>
            <a:r>
              <a:rPr lang="en-SG" dirty="0"/>
              <a:t>= 0 </a:t>
            </a:r>
          </a:p>
          <a:p>
            <a:r>
              <a:rPr lang="en-SG" dirty="0">
                <a:solidFill>
                  <a:srgbClr val="F25F73"/>
                </a:solidFill>
              </a:rPr>
              <a:t>NOTE original variables’ contents were set to ZERO by the sub routine’s code setting its local variables to zero because of the addresses being passed</a:t>
            </a:r>
          </a:p>
        </p:txBody>
      </p:sp>
      <p:pic>
        <p:nvPicPr>
          <p:cNvPr id="17409" name="Picture 1" descr="page8image13158848">
            <a:extLst>
              <a:ext uri="{FF2B5EF4-FFF2-40B4-BE49-F238E27FC236}">
                <a16:creationId xmlns:a16="http://schemas.microsoft.com/office/drawing/2014/main" id="{F55E9FED-2BB4-3845-ACF7-2D2857A36F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400" y="4474030"/>
            <a:ext cx="6528655" cy="1946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0" name="Picture 2" descr="page8image13159264">
            <a:extLst>
              <a:ext uri="{FF2B5EF4-FFF2-40B4-BE49-F238E27FC236}">
                <a16:creationId xmlns:a16="http://schemas.microsoft.com/office/drawing/2014/main" id="{FFEA8873-2104-2E42-A780-3A7CBEE270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4984" y="2751221"/>
            <a:ext cx="3710999" cy="3669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croll: Horizontal 5">
            <a:extLst>
              <a:ext uri="{FF2B5EF4-FFF2-40B4-BE49-F238E27FC236}">
                <a16:creationId xmlns:a16="http://schemas.microsoft.com/office/drawing/2014/main" id="{B7A7E0BC-5FBE-4CAA-9361-3665049A01C3}"/>
              </a:ext>
            </a:extLst>
          </p:cNvPr>
          <p:cNvSpPr/>
          <p:nvPr/>
        </p:nvSpPr>
        <p:spPr>
          <a:xfrm>
            <a:off x="9683931" y="235131"/>
            <a:ext cx="2046515" cy="966652"/>
          </a:xfrm>
          <a:prstGeom prst="horizontalScroll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800" b="1" dirty="0"/>
              <a:t>L5 Slide 15</a:t>
            </a:r>
          </a:p>
        </p:txBody>
      </p:sp>
    </p:spTree>
    <p:extLst>
      <p:ext uri="{BB962C8B-B14F-4D97-AF65-F5344CB8AC3E}">
        <p14:creationId xmlns:p14="http://schemas.microsoft.com/office/powerpoint/2010/main" val="22796199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9261A-F647-704B-92EA-05AE0C1F43C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L6 – Procedures and Arguments (Part 2)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E5ACC0-4A2B-2A44-8CF4-8292DB69C8F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Visual Basic</a:t>
            </a:r>
          </a:p>
        </p:txBody>
      </p:sp>
    </p:spTree>
    <p:extLst>
      <p:ext uri="{BB962C8B-B14F-4D97-AF65-F5344CB8AC3E}">
        <p14:creationId xmlns:p14="http://schemas.microsoft.com/office/powerpoint/2010/main" val="157711349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274F12-7B6C-464B-896A-891896715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EE0397-2EE4-2C4A-9701-3FBF8C4CDC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1698433"/>
            <a:ext cx="10131425" cy="4873149"/>
          </a:xfrm>
        </p:spPr>
        <p:txBody>
          <a:bodyPr>
            <a:normAutofit/>
          </a:bodyPr>
          <a:lstStyle/>
          <a:p>
            <a:pPr marL="342900" indent="-342900">
              <a:buAutoNum type="arabicPeriod"/>
            </a:pPr>
            <a:r>
              <a:rPr lang="en-US" dirty="0">
                <a:highlight>
                  <a:srgbClr val="008080"/>
                </a:highlight>
              </a:rPr>
              <a:t>Functions</a:t>
            </a:r>
          </a:p>
          <a:p>
            <a:pPr marL="342900" indent="-342900"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24166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EC3C0-A8EA-6E44-BDCD-7910F8FEFF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359060"/>
            <a:ext cx="10131425" cy="1456267"/>
          </a:xfrm>
        </p:spPr>
        <p:txBody>
          <a:bodyPr/>
          <a:lstStyle/>
          <a:p>
            <a:r>
              <a:rPr lang="en-US" dirty="0"/>
              <a:t>Hands on Exercise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4DECE66-76E8-F64F-93D0-8721BC94AC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2" y="1482788"/>
            <a:ext cx="10896598" cy="1044512"/>
          </a:xfrm>
        </p:spPr>
        <p:txBody>
          <a:bodyPr>
            <a:normAutofit/>
          </a:bodyPr>
          <a:lstStyle/>
          <a:p>
            <a:r>
              <a:rPr lang="en-US" dirty="0"/>
              <a:t>We will practice our truth tables</a:t>
            </a:r>
          </a:p>
          <a:p>
            <a:r>
              <a:rPr lang="en-US" dirty="0"/>
              <a:t>We will use this concept a lot in our work</a:t>
            </a:r>
            <a:endParaRPr lang="en-SG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1549400" y="2760980"/>
          <a:ext cx="8953500" cy="28505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84500">
                  <a:extLst>
                    <a:ext uri="{9D8B030D-6E8A-4147-A177-3AD203B41FA5}">
                      <a16:colId xmlns:a16="http://schemas.microsoft.com/office/drawing/2014/main" val="3935996471"/>
                    </a:ext>
                  </a:extLst>
                </a:gridCol>
                <a:gridCol w="2984500">
                  <a:extLst>
                    <a:ext uri="{9D8B030D-6E8A-4147-A177-3AD203B41FA5}">
                      <a16:colId xmlns:a16="http://schemas.microsoft.com/office/drawing/2014/main" val="2358640892"/>
                    </a:ext>
                  </a:extLst>
                </a:gridCol>
                <a:gridCol w="2984500">
                  <a:extLst>
                    <a:ext uri="{9D8B030D-6E8A-4147-A177-3AD203B41FA5}">
                      <a16:colId xmlns:a16="http://schemas.microsoft.com/office/drawing/2014/main" val="40421566"/>
                    </a:ext>
                  </a:extLst>
                </a:gridCol>
              </a:tblGrid>
              <a:tr h="408503">
                <a:tc>
                  <a:txBody>
                    <a:bodyPr/>
                    <a:lstStyle/>
                    <a:p>
                      <a:r>
                        <a:rPr lang="en-US" sz="2000" dirty="0"/>
                        <a:t>No</a:t>
                      </a:r>
                      <a:endParaRPr lang="en-SG" sz="2000" dirty="0"/>
                    </a:p>
                  </a:txBody>
                  <a:tcPr marL="100727" marR="100727" marT="50363" marB="50363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Operations</a:t>
                      </a:r>
                      <a:endParaRPr lang="en-SG" sz="2000" dirty="0"/>
                    </a:p>
                  </a:txBody>
                  <a:tcPr marL="100727" marR="100727" marT="50363" marB="50363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Outcome</a:t>
                      </a:r>
                      <a:endParaRPr lang="en-SG" sz="2000" dirty="0"/>
                    </a:p>
                  </a:txBody>
                  <a:tcPr marL="100727" marR="100727" marT="50363" marB="50363"/>
                </a:tc>
                <a:extLst>
                  <a:ext uri="{0D108BD9-81ED-4DB2-BD59-A6C34878D82A}">
                    <a16:rowId xmlns:a16="http://schemas.microsoft.com/office/drawing/2014/main" val="1931126458"/>
                  </a:ext>
                </a:extLst>
              </a:tr>
              <a:tr h="408503"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  <a:endParaRPr lang="en-SG" sz="2000" dirty="0"/>
                    </a:p>
                  </a:txBody>
                  <a:tcPr marL="100727" marR="100727" marT="50363" marB="50363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True or True</a:t>
                      </a:r>
                      <a:endParaRPr lang="en-SG" sz="2000" dirty="0"/>
                    </a:p>
                  </a:txBody>
                  <a:tcPr marL="100727" marR="100727" marT="50363" marB="50363"/>
                </a:tc>
                <a:tc>
                  <a:txBody>
                    <a:bodyPr/>
                    <a:lstStyle/>
                    <a:p>
                      <a:endParaRPr lang="en-SG" sz="2000"/>
                    </a:p>
                  </a:txBody>
                  <a:tcPr marL="100727" marR="100727" marT="50363" marB="50363"/>
                </a:tc>
                <a:extLst>
                  <a:ext uri="{0D108BD9-81ED-4DB2-BD59-A6C34878D82A}">
                    <a16:rowId xmlns:a16="http://schemas.microsoft.com/office/drawing/2014/main" val="2988075574"/>
                  </a:ext>
                </a:extLst>
              </a:tr>
              <a:tr h="408503">
                <a:tc>
                  <a:txBody>
                    <a:bodyPr/>
                    <a:lstStyle/>
                    <a:p>
                      <a:r>
                        <a:rPr lang="en-US" sz="2000" dirty="0"/>
                        <a:t>2</a:t>
                      </a:r>
                      <a:endParaRPr lang="en-SG" sz="2000" dirty="0"/>
                    </a:p>
                  </a:txBody>
                  <a:tcPr marL="100727" marR="100727" marT="50363" marB="50363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True or False</a:t>
                      </a:r>
                      <a:endParaRPr lang="en-SG" sz="2000" dirty="0"/>
                    </a:p>
                  </a:txBody>
                  <a:tcPr marL="100727" marR="100727" marT="50363" marB="50363"/>
                </a:tc>
                <a:tc>
                  <a:txBody>
                    <a:bodyPr/>
                    <a:lstStyle/>
                    <a:p>
                      <a:endParaRPr lang="en-SG" sz="2000"/>
                    </a:p>
                  </a:txBody>
                  <a:tcPr marL="100727" marR="100727" marT="50363" marB="50363"/>
                </a:tc>
                <a:extLst>
                  <a:ext uri="{0D108BD9-81ED-4DB2-BD59-A6C34878D82A}">
                    <a16:rowId xmlns:a16="http://schemas.microsoft.com/office/drawing/2014/main" val="3047608916"/>
                  </a:ext>
                </a:extLst>
              </a:tr>
              <a:tr h="408503">
                <a:tc>
                  <a:txBody>
                    <a:bodyPr/>
                    <a:lstStyle/>
                    <a:p>
                      <a:r>
                        <a:rPr lang="en-US" sz="2000" dirty="0"/>
                        <a:t>3</a:t>
                      </a:r>
                      <a:endParaRPr lang="en-SG" sz="2000" dirty="0"/>
                    </a:p>
                  </a:txBody>
                  <a:tcPr marL="100727" marR="100727" marT="50363" marB="50363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True And False</a:t>
                      </a:r>
                      <a:endParaRPr lang="en-SG" sz="2000" dirty="0"/>
                    </a:p>
                  </a:txBody>
                  <a:tcPr marL="100727" marR="100727" marT="50363" marB="50363"/>
                </a:tc>
                <a:tc>
                  <a:txBody>
                    <a:bodyPr/>
                    <a:lstStyle/>
                    <a:p>
                      <a:endParaRPr lang="en-SG" sz="2000"/>
                    </a:p>
                  </a:txBody>
                  <a:tcPr marL="100727" marR="100727" marT="50363" marB="50363"/>
                </a:tc>
                <a:extLst>
                  <a:ext uri="{0D108BD9-81ED-4DB2-BD59-A6C34878D82A}">
                    <a16:rowId xmlns:a16="http://schemas.microsoft.com/office/drawing/2014/main" val="197508222"/>
                  </a:ext>
                </a:extLst>
              </a:tr>
              <a:tr h="402908">
                <a:tc>
                  <a:txBody>
                    <a:bodyPr/>
                    <a:lstStyle/>
                    <a:p>
                      <a:r>
                        <a:rPr lang="en-US" sz="2000" dirty="0"/>
                        <a:t>4</a:t>
                      </a:r>
                      <a:endParaRPr lang="en-SG" sz="2000" dirty="0"/>
                    </a:p>
                  </a:txBody>
                  <a:tcPr marL="100727" marR="100727" marT="50363" marB="50363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True And True</a:t>
                      </a:r>
                      <a:endParaRPr lang="en-SG" sz="2000" dirty="0"/>
                    </a:p>
                  </a:txBody>
                  <a:tcPr marL="100727" marR="100727" marT="50363" marB="50363"/>
                </a:tc>
                <a:tc>
                  <a:txBody>
                    <a:bodyPr/>
                    <a:lstStyle/>
                    <a:p>
                      <a:endParaRPr lang="en-SG" sz="2000" dirty="0"/>
                    </a:p>
                  </a:txBody>
                  <a:tcPr marL="100727" marR="100727" marT="50363" marB="50363"/>
                </a:tc>
                <a:extLst>
                  <a:ext uri="{0D108BD9-81ED-4DB2-BD59-A6C34878D82A}">
                    <a16:rowId xmlns:a16="http://schemas.microsoft.com/office/drawing/2014/main" val="4115806634"/>
                  </a:ext>
                </a:extLst>
              </a:tr>
              <a:tr h="402908">
                <a:tc>
                  <a:txBody>
                    <a:bodyPr/>
                    <a:lstStyle/>
                    <a:p>
                      <a:r>
                        <a:rPr lang="en-US" sz="2000" dirty="0"/>
                        <a:t>5</a:t>
                      </a:r>
                      <a:endParaRPr lang="en-SG" sz="2000" dirty="0"/>
                    </a:p>
                  </a:txBody>
                  <a:tcPr marL="100727" marR="100727" marT="50363" marB="50363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True</a:t>
                      </a:r>
                      <a:r>
                        <a:rPr lang="en-US" sz="2000" baseline="0" dirty="0"/>
                        <a:t> or False or True</a:t>
                      </a:r>
                      <a:endParaRPr lang="en-SG" sz="2000" dirty="0"/>
                    </a:p>
                  </a:txBody>
                  <a:tcPr marL="100727" marR="100727" marT="50363" marB="50363"/>
                </a:tc>
                <a:tc>
                  <a:txBody>
                    <a:bodyPr/>
                    <a:lstStyle/>
                    <a:p>
                      <a:endParaRPr lang="en-SG" sz="2000" dirty="0"/>
                    </a:p>
                  </a:txBody>
                  <a:tcPr marL="100727" marR="100727" marT="50363" marB="50363"/>
                </a:tc>
                <a:extLst>
                  <a:ext uri="{0D108BD9-81ED-4DB2-BD59-A6C34878D82A}">
                    <a16:rowId xmlns:a16="http://schemas.microsoft.com/office/drawing/2014/main" val="1597594555"/>
                  </a:ext>
                </a:extLst>
              </a:tr>
              <a:tr h="402908">
                <a:tc>
                  <a:txBody>
                    <a:bodyPr/>
                    <a:lstStyle/>
                    <a:p>
                      <a:r>
                        <a:rPr lang="en-US" sz="2000" dirty="0"/>
                        <a:t>6</a:t>
                      </a:r>
                      <a:endParaRPr lang="en-SG" sz="2000" dirty="0"/>
                    </a:p>
                  </a:txBody>
                  <a:tcPr marL="100727" marR="100727" marT="50363" marB="50363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True And</a:t>
                      </a:r>
                      <a:r>
                        <a:rPr lang="en-US" sz="2000" baseline="0" dirty="0"/>
                        <a:t> True And False</a:t>
                      </a:r>
                      <a:endParaRPr lang="en-SG" sz="2000" dirty="0"/>
                    </a:p>
                  </a:txBody>
                  <a:tcPr marL="100727" marR="100727" marT="50363" marB="50363"/>
                </a:tc>
                <a:tc>
                  <a:txBody>
                    <a:bodyPr/>
                    <a:lstStyle/>
                    <a:p>
                      <a:endParaRPr lang="en-SG" sz="2000" dirty="0"/>
                    </a:p>
                  </a:txBody>
                  <a:tcPr marL="100727" marR="100727" marT="50363" marB="50363"/>
                </a:tc>
                <a:extLst>
                  <a:ext uri="{0D108BD9-81ED-4DB2-BD59-A6C34878D82A}">
                    <a16:rowId xmlns:a16="http://schemas.microsoft.com/office/drawing/2014/main" val="24805588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249939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EC3C0-A8EA-6E44-BDCD-7910F8FEF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DECE66-76E8-F64F-93D0-8721BC94AC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2" y="1808936"/>
            <a:ext cx="10916518" cy="1733692"/>
          </a:xfrm>
        </p:spPr>
        <p:txBody>
          <a:bodyPr>
            <a:normAutofit/>
          </a:bodyPr>
          <a:lstStyle/>
          <a:p>
            <a:r>
              <a:rPr lang="en-SG" dirty="0"/>
              <a:t>Code is broken into smaller sections for easier program design, easier debugging and more flexible programming  </a:t>
            </a:r>
          </a:p>
          <a:p>
            <a:r>
              <a:rPr lang="en-SG" dirty="0"/>
              <a:t>They are similar to subroutines but can </a:t>
            </a:r>
            <a:r>
              <a:rPr lang="en-SG" b="1" dirty="0">
                <a:solidFill>
                  <a:srgbClr val="F25F73"/>
                </a:solidFill>
              </a:rPr>
              <a:t>return</a:t>
            </a:r>
            <a:r>
              <a:rPr lang="en-SG" b="1" dirty="0"/>
              <a:t> </a:t>
            </a:r>
            <a:r>
              <a:rPr lang="en-SG" dirty="0"/>
              <a:t>arguments as well as receiving them as inputs </a:t>
            </a:r>
          </a:p>
          <a:p>
            <a:r>
              <a:rPr lang="en-SG" dirty="0"/>
              <a:t>Function names have data types associated with them (subs do not)</a:t>
            </a:r>
            <a:br>
              <a:rPr lang="en-SG" dirty="0"/>
            </a:br>
            <a:endParaRPr lang="en-SG" dirty="0"/>
          </a:p>
        </p:txBody>
      </p:sp>
      <p:pic>
        <p:nvPicPr>
          <p:cNvPr id="7170" name="Picture 2" descr="The core idea of ​​functional programming - Cloud Reports">
            <a:extLst>
              <a:ext uri="{FF2B5EF4-FFF2-40B4-BE49-F238E27FC236}">
                <a16:creationId xmlns:a16="http://schemas.microsoft.com/office/drawing/2014/main" id="{07E80FE2-2EF9-7346-8D1E-F0C9CBDD14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1" y="3429000"/>
            <a:ext cx="5800407" cy="3262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66F03F1-4EDD-194A-B59C-AFFCAA41B2F4}"/>
              </a:ext>
            </a:extLst>
          </p:cNvPr>
          <p:cNvSpPr/>
          <p:nvPr/>
        </p:nvSpPr>
        <p:spPr>
          <a:xfrm>
            <a:off x="6400800" y="3429000"/>
            <a:ext cx="5312229" cy="326272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54D2DFD-E1DC-C24F-B0B7-CEC041F14C59}"/>
              </a:ext>
            </a:extLst>
          </p:cNvPr>
          <p:cNvSpPr/>
          <p:nvPr/>
        </p:nvSpPr>
        <p:spPr>
          <a:xfrm>
            <a:off x="5422936" y="4746413"/>
            <a:ext cx="61793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dirty="0">
                <a:solidFill>
                  <a:srgbClr val="006699"/>
                </a:solidFill>
                <a:latin typeface="Verdana" panose="020B0604030504040204" pitchFamily="34" charset="0"/>
              </a:rPr>
              <a:t>Declaration: </a:t>
            </a:r>
            <a:r>
              <a:rPr lang="en-SG" dirty="0">
                <a:solidFill>
                  <a:srgbClr val="0000CC"/>
                </a:solidFill>
                <a:latin typeface="Verdana" panose="020B0604030504040204" pitchFamily="34" charset="0"/>
              </a:rPr>
              <a:t>Private Function </a:t>
            </a:r>
            <a:r>
              <a:rPr lang="en-SG" i="1" dirty="0">
                <a:solidFill>
                  <a:srgbClr val="990000"/>
                </a:solidFill>
                <a:latin typeface="Verdana" panose="020B0604030504040204" pitchFamily="34" charset="0"/>
              </a:rPr>
              <a:t>name</a:t>
            </a:r>
            <a:r>
              <a:rPr lang="en-SG" dirty="0">
                <a:solidFill>
                  <a:srgbClr val="0000CC"/>
                </a:solidFill>
                <a:latin typeface="Verdana" panose="020B0604030504040204" pitchFamily="34" charset="0"/>
              </a:rPr>
              <a:t>(inputs)as </a:t>
            </a:r>
            <a:r>
              <a:rPr lang="en-SG" i="1" dirty="0">
                <a:solidFill>
                  <a:srgbClr val="990000"/>
                </a:solidFill>
                <a:latin typeface="Verdana" panose="020B0604030504040204" pitchFamily="34" charset="0"/>
              </a:rPr>
              <a:t>Type </a:t>
            </a:r>
            <a:endParaRPr lang="en-SG" dirty="0">
              <a:effectLst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4DEE512-5978-2C43-9D11-3C6A005BE2D2}"/>
              </a:ext>
            </a:extLst>
          </p:cNvPr>
          <p:cNvCxnSpPr>
            <a:cxnSpLocks/>
          </p:cNvCxnSpPr>
          <p:nvPr/>
        </p:nvCxnSpPr>
        <p:spPr>
          <a:xfrm>
            <a:off x="8251371" y="2623457"/>
            <a:ext cx="2743200" cy="2168677"/>
          </a:xfrm>
          <a:prstGeom prst="straightConnector1">
            <a:avLst/>
          </a:prstGeom>
          <a:ln>
            <a:solidFill>
              <a:srgbClr val="F25F7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2E648D3-0EA3-FF47-9D13-388C1C015FDA}"/>
              </a:ext>
            </a:extLst>
          </p:cNvPr>
          <p:cNvCxnSpPr>
            <a:cxnSpLocks/>
          </p:cNvCxnSpPr>
          <p:nvPr/>
        </p:nvCxnSpPr>
        <p:spPr>
          <a:xfrm>
            <a:off x="7464072" y="3015879"/>
            <a:ext cx="3353154" cy="1776255"/>
          </a:xfrm>
          <a:prstGeom prst="straightConnector1">
            <a:avLst/>
          </a:prstGeom>
          <a:ln>
            <a:solidFill>
              <a:srgbClr val="F25F7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croll: Horizontal 8">
            <a:extLst>
              <a:ext uri="{FF2B5EF4-FFF2-40B4-BE49-F238E27FC236}">
                <a16:creationId xmlns:a16="http://schemas.microsoft.com/office/drawing/2014/main" id="{45FA3204-AD3A-4006-9F0B-22EE877028F8}"/>
              </a:ext>
            </a:extLst>
          </p:cNvPr>
          <p:cNvSpPr/>
          <p:nvPr/>
        </p:nvSpPr>
        <p:spPr>
          <a:xfrm>
            <a:off x="9683931" y="235131"/>
            <a:ext cx="2046515" cy="966652"/>
          </a:xfrm>
          <a:prstGeom prst="horizontalScroll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800" b="1" dirty="0"/>
              <a:t>L6 Slide 4</a:t>
            </a:r>
          </a:p>
        </p:txBody>
      </p:sp>
    </p:spTree>
    <p:extLst>
      <p:ext uri="{BB962C8B-B14F-4D97-AF65-F5344CB8AC3E}">
        <p14:creationId xmlns:p14="http://schemas.microsoft.com/office/powerpoint/2010/main" val="294262975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EC3C0-A8EA-6E44-BDCD-7910F8FEF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DECE66-76E8-F64F-93D0-8721BC94AC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625" y="2642464"/>
            <a:ext cx="6485020" cy="1973179"/>
          </a:xfrm>
        </p:spPr>
        <p:txBody>
          <a:bodyPr>
            <a:normAutofit fontScale="92500" lnSpcReduction="20000"/>
          </a:bodyPr>
          <a:lstStyle/>
          <a:p>
            <a:r>
              <a:rPr lang="en-SG" dirty="0"/>
              <a:t>As with </a:t>
            </a:r>
            <a:r>
              <a:rPr lang="en-SG" dirty="0" err="1"/>
              <a:t>SubRoutines</a:t>
            </a:r>
            <a:r>
              <a:rPr lang="en-SG" dirty="0"/>
              <a:t>, we may pass arguments in By Value or By Reference </a:t>
            </a:r>
          </a:p>
          <a:p>
            <a:r>
              <a:rPr lang="en-SG" dirty="0"/>
              <a:t>This (useless) example shows the typical format or ‘shape’ of a Function </a:t>
            </a:r>
          </a:p>
          <a:p>
            <a:r>
              <a:rPr lang="en-SG" dirty="0"/>
              <a:t>Data is returned to the calling procedure using the </a:t>
            </a:r>
            <a:r>
              <a:rPr lang="en-SG" dirty="0">
                <a:solidFill>
                  <a:srgbClr val="F25F73"/>
                </a:solidFill>
              </a:rPr>
              <a:t>Return</a:t>
            </a:r>
            <a:r>
              <a:rPr lang="en-SG" dirty="0"/>
              <a:t> command </a:t>
            </a:r>
          </a:p>
          <a:p>
            <a:br>
              <a:rPr lang="en-SG" dirty="0"/>
            </a:br>
            <a:endParaRPr lang="en-SG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F3FA56E-F99B-584A-BCDA-60792F576CEA}"/>
              </a:ext>
            </a:extLst>
          </p:cNvPr>
          <p:cNvSpPr/>
          <p:nvPr/>
        </p:nvSpPr>
        <p:spPr>
          <a:xfrm>
            <a:off x="6914606" y="2967335"/>
            <a:ext cx="5124995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 sz="1600" i="1" dirty="0">
                <a:solidFill>
                  <a:srgbClr val="F25F73"/>
                </a:solidFill>
              </a:rPr>
              <a:t>Private Function Reduce(</a:t>
            </a:r>
            <a:r>
              <a:rPr lang="en-SG" sz="1600" i="1" dirty="0" err="1">
                <a:solidFill>
                  <a:srgbClr val="F25F73"/>
                </a:solidFill>
              </a:rPr>
              <a:t>ByVal</a:t>
            </a:r>
            <a:r>
              <a:rPr lang="en-SG" sz="1600" i="1" dirty="0">
                <a:solidFill>
                  <a:srgbClr val="F25F73"/>
                </a:solidFill>
              </a:rPr>
              <a:t> intVal1 as Integer) as Integer  </a:t>
            </a:r>
            <a:endParaRPr lang="en-SG" sz="1600" dirty="0">
              <a:solidFill>
                <a:srgbClr val="F25F73"/>
              </a:solidFill>
            </a:endParaRPr>
          </a:p>
          <a:p>
            <a:r>
              <a:rPr lang="en-SG" sz="1600" i="1" dirty="0">
                <a:solidFill>
                  <a:srgbClr val="F25F73"/>
                </a:solidFill>
              </a:rPr>
              <a:t>   Dim </a:t>
            </a:r>
            <a:r>
              <a:rPr lang="en-SG" sz="1600" i="1" dirty="0" err="1">
                <a:solidFill>
                  <a:srgbClr val="F25F73"/>
                </a:solidFill>
              </a:rPr>
              <a:t>intResult</a:t>
            </a:r>
            <a:r>
              <a:rPr lang="en-SG" sz="1600" i="1" dirty="0">
                <a:solidFill>
                  <a:srgbClr val="F25F73"/>
                </a:solidFill>
              </a:rPr>
              <a:t> as Integer</a:t>
            </a:r>
          </a:p>
          <a:p>
            <a:r>
              <a:rPr lang="en-SG" sz="1600" i="1" dirty="0">
                <a:solidFill>
                  <a:srgbClr val="F25F73"/>
                </a:solidFill>
              </a:rPr>
              <a:t>    </a:t>
            </a:r>
            <a:r>
              <a:rPr lang="en-SG" sz="1600" i="1" dirty="0" err="1">
                <a:solidFill>
                  <a:srgbClr val="F25F73"/>
                </a:solidFill>
              </a:rPr>
              <a:t>intResult</a:t>
            </a:r>
            <a:r>
              <a:rPr lang="en-SG" sz="1600" i="1" dirty="0">
                <a:solidFill>
                  <a:srgbClr val="F25F73"/>
                </a:solidFill>
              </a:rPr>
              <a:t> = intVal1 - 5 </a:t>
            </a:r>
            <a:endParaRPr lang="en-SG" sz="1600" dirty="0">
              <a:solidFill>
                <a:srgbClr val="F25F73"/>
              </a:solidFill>
            </a:endParaRPr>
          </a:p>
          <a:p>
            <a:r>
              <a:rPr lang="en-SG" sz="1600" i="1" dirty="0">
                <a:solidFill>
                  <a:srgbClr val="F25F73"/>
                </a:solidFill>
              </a:rPr>
              <a:t>   Return(</a:t>
            </a:r>
            <a:r>
              <a:rPr lang="en-SG" sz="1600" i="1" dirty="0" err="1">
                <a:solidFill>
                  <a:srgbClr val="F25F73"/>
                </a:solidFill>
              </a:rPr>
              <a:t>intResult</a:t>
            </a:r>
            <a:r>
              <a:rPr lang="en-SG" sz="1600" i="1" dirty="0">
                <a:solidFill>
                  <a:srgbClr val="F25F73"/>
                </a:solidFill>
              </a:rPr>
              <a:t>)</a:t>
            </a:r>
            <a:r>
              <a:rPr lang="en-SG" sz="1100" i="1" dirty="0">
                <a:solidFill>
                  <a:srgbClr val="F25F73"/>
                </a:solidFill>
              </a:rPr>
              <a:t> </a:t>
            </a:r>
            <a:r>
              <a:rPr lang="en-SG" sz="11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‘</a:t>
            </a:r>
            <a:r>
              <a:rPr lang="en-SG" sz="1100" i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return what is in the brackets to calling procedure</a:t>
            </a:r>
          </a:p>
          <a:p>
            <a:r>
              <a:rPr lang="en-SG" sz="1600" i="1" dirty="0">
                <a:solidFill>
                  <a:srgbClr val="F25F73"/>
                </a:solidFill>
              </a:rPr>
              <a:t>End Function </a:t>
            </a:r>
            <a:endParaRPr lang="en-SG" sz="1600" dirty="0">
              <a:solidFill>
                <a:srgbClr val="F25F73"/>
              </a:solidFill>
              <a:effectLst/>
            </a:endParaRPr>
          </a:p>
        </p:txBody>
      </p:sp>
      <p:sp>
        <p:nvSpPr>
          <p:cNvPr id="6" name="Scroll: Horizontal 5">
            <a:extLst>
              <a:ext uri="{FF2B5EF4-FFF2-40B4-BE49-F238E27FC236}">
                <a16:creationId xmlns:a16="http://schemas.microsoft.com/office/drawing/2014/main" id="{047F3B04-6D2A-4BA4-BF9E-1B80E9FE7BDD}"/>
              </a:ext>
            </a:extLst>
          </p:cNvPr>
          <p:cNvSpPr/>
          <p:nvPr/>
        </p:nvSpPr>
        <p:spPr>
          <a:xfrm>
            <a:off x="9683931" y="235131"/>
            <a:ext cx="2046515" cy="966652"/>
          </a:xfrm>
          <a:prstGeom prst="horizontalScroll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800" b="1" dirty="0"/>
              <a:t>L6 Slide 5</a:t>
            </a:r>
          </a:p>
        </p:txBody>
      </p:sp>
    </p:spTree>
    <p:extLst>
      <p:ext uri="{BB962C8B-B14F-4D97-AF65-F5344CB8AC3E}">
        <p14:creationId xmlns:p14="http://schemas.microsoft.com/office/powerpoint/2010/main" val="261482674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EC3C0-A8EA-6E44-BDCD-7910F8FEF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Invocation of functions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F3FA56E-F99B-584A-BCDA-60792F576CEA}"/>
              </a:ext>
            </a:extLst>
          </p:cNvPr>
          <p:cNvSpPr/>
          <p:nvPr/>
        </p:nvSpPr>
        <p:spPr>
          <a:xfrm>
            <a:off x="7587341" y="3228076"/>
            <a:ext cx="391885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 i="1" dirty="0" err="1"/>
              <a:t>intReturnedResult</a:t>
            </a:r>
            <a:r>
              <a:rPr lang="en-SG" i="1" dirty="0"/>
              <a:t> = </a:t>
            </a:r>
            <a:r>
              <a:rPr lang="en-SG" i="1" dirty="0">
                <a:solidFill>
                  <a:srgbClr val="F25F73"/>
                </a:solidFill>
              </a:rPr>
              <a:t>Reduce(23)</a:t>
            </a:r>
            <a:br>
              <a:rPr lang="en-SG" i="1" dirty="0">
                <a:solidFill>
                  <a:srgbClr val="F25F73"/>
                </a:solidFill>
              </a:rPr>
            </a:br>
            <a:endParaRPr lang="en-SG" dirty="0">
              <a:solidFill>
                <a:srgbClr val="F25F73"/>
              </a:solidFill>
              <a:effectLst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DDB48E5-E714-514C-BE64-35162A206FE3}"/>
              </a:ext>
            </a:extLst>
          </p:cNvPr>
          <p:cNvSpPr txBox="1">
            <a:spLocks/>
          </p:cNvSpPr>
          <p:nvPr/>
        </p:nvSpPr>
        <p:spPr>
          <a:xfrm>
            <a:off x="685802" y="1697122"/>
            <a:ext cx="5065711" cy="46321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SG" dirty="0"/>
              <a:t>Invocation different to subs as function returns something that we must store in a variable for further processing </a:t>
            </a:r>
          </a:p>
          <a:p>
            <a:r>
              <a:rPr lang="en-SG" dirty="0"/>
              <a:t>After run, </a:t>
            </a:r>
            <a:r>
              <a:rPr lang="en-SG" dirty="0" err="1">
                <a:solidFill>
                  <a:srgbClr val="F25F73"/>
                </a:solidFill>
              </a:rPr>
              <a:t>intReturnedResult</a:t>
            </a:r>
            <a:r>
              <a:rPr lang="en-SG" dirty="0"/>
              <a:t> will contain 23-5, the same value as returned by </a:t>
            </a:r>
            <a:r>
              <a:rPr lang="en-SG" dirty="0">
                <a:solidFill>
                  <a:srgbClr val="F25F73"/>
                </a:solidFill>
              </a:rPr>
              <a:t>Reduce</a:t>
            </a:r>
            <a:r>
              <a:rPr lang="en-SG" dirty="0"/>
              <a:t> F</a:t>
            </a:r>
            <a:r>
              <a:rPr lang="en-SG" i="1" dirty="0"/>
              <a:t>unction </a:t>
            </a:r>
            <a:endParaRPr lang="en-SG" dirty="0"/>
          </a:p>
          <a:p>
            <a:r>
              <a:rPr lang="en-SG" dirty="0"/>
              <a:t>Functions can return only a </a:t>
            </a:r>
            <a:r>
              <a:rPr lang="en-SG" u="sng" dirty="0"/>
              <a:t>single</a:t>
            </a:r>
            <a:r>
              <a:rPr lang="en-SG" dirty="0"/>
              <a:t> item (may be </a:t>
            </a:r>
          </a:p>
          <a:p>
            <a:pPr marL="0" indent="0">
              <a:buNone/>
            </a:pPr>
            <a:r>
              <a:rPr lang="en-SG" dirty="0"/>
              <a:t>an array or structure) </a:t>
            </a:r>
          </a:p>
          <a:p>
            <a:r>
              <a:rPr lang="en-SG" dirty="0"/>
              <a:t>Data passed into function is ‘local’: variables created as procedure is run – </a:t>
            </a:r>
            <a:r>
              <a:rPr lang="en-SG" u="sng" dirty="0"/>
              <a:t>efficient resource use!</a:t>
            </a:r>
          </a:p>
          <a:p>
            <a:endParaRPr lang="en-US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D973E601-E593-B04D-8C47-9C00B217711E}"/>
              </a:ext>
            </a:extLst>
          </p:cNvPr>
          <p:cNvCxnSpPr/>
          <p:nvPr/>
        </p:nvCxnSpPr>
        <p:spPr>
          <a:xfrm>
            <a:off x="5388429" y="2645229"/>
            <a:ext cx="4430485" cy="582847"/>
          </a:xfrm>
          <a:prstGeom prst="straightConnector1">
            <a:avLst/>
          </a:prstGeom>
          <a:ln>
            <a:solidFill>
              <a:srgbClr val="F25F7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croll: Horizontal 5">
            <a:extLst>
              <a:ext uri="{FF2B5EF4-FFF2-40B4-BE49-F238E27FC236}">
                <a16:creationId xmlns:a16="http://schemas.microsoft.com/office/drawing/2014/main" id="{F63BAE8D-B749-4908-827B-ABE7E8B01676}"/>
              </a:ext>
            </a:extLst>
          </p:cNvPr>
          <p:cNvSpPr/>
          <p:nvPr/>
        </p:nvSpPr>
        <p:spPr>
          <a:xfrm>
            <a:off x="9683931" y="235131"/>
            <a:ext cx="2046515" cy="966652"/>
          </a:xfrm>
          <a:prstGeom prst="horizontalScroll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800" b="1" dirty="0"/>
              <a:t>L6 Slide 6</a:t>
            </a:r>
          </a:p>
        </p:txBody>
      </p:sp>
    </p:spTree>
    <p:extLst>
      <p:ext uri="{BB962C8B-B14F-4D97-AF65-F5344CB8AC3E}">
        <p14:creationId xmlns:p14="http://schemas.microsoft.com/office/powerpoint/2010/main" val="258575054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EC3C0-A8EA-6E44-BDCD-7910F8FEF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Functions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EE50249-60DB-1443-BB4C-FFB5254D96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665515"/>
            <a:ext cx="11190513" cy="1687286"/>
          </a:xfrm>
        </p:spPr>
        <p:txBody>
          <a:bodyPr/>
          <a:lstStyle/>
          <a:p>
            <a:r>
              <a:rPr lang="en-SG" dirty="0"/>
              <a:t>This Function receives 2 </a:t>
            </a:r>
            <a:r>
              <a:rPr lang="en-SG" dirty="0">
                <a:solidFill>
                  <a:srgbClr val="F25F73"/>
                </a:solidFill>
              </a:rPr>
              <a:t>COPIES</a:t>
            </a:r>
            <a:r>
              <a:rPr lang="en-SG" dirty="0"/>
              <a:t> of original variables’ contents and RETURNS one value </a:t>
            </a:r>
          </a:p>
          <a:p>
            <a:r>
              <a:rPr lang="en-SG" dirty="0"/>
              <a:t>Input variables are </a:t>
            </a:r>
            <a:r>
              <a:rPr lang="en-SG" dirty="0">
                <a:solidFill>
                  <a:srgbClr val="F25F73"/>
                </a:solidFill>
              </a:rPr>
              <a:t>declared in the brackets</a:t>
            </a:r>
            <a:r>
              <a:rPr lang="en-SG" dirty="0"/>
              <a:t> as in a sub routine and receive data (</a:t>
            </a:r>
            <a:r>
              <a:rPr lang="en-SG" dirty="0" err="1"/>
              <a:t>ByVal</a:t>
            </a:r>
            <a:r>
              <a:rPr lang="en-SG" dirty="0"/>
              <a:t>) or address (</a:t>
            </a:r>
            <a:r>
              <a:rPr lang="en-SG" dirty="0" err="1"/>
              <a:t>ByRef</a:t>
            </a:r>
            <a:r>
              <a:rPr lang="en-SG" dirty="0"/>
              <a:t>) from the calling routine.</a:t>
            </a:r>
          </a:p>
          <a:p>
            <a:r>
              <a:rPr lang="en-SG" dirty="0"/>
              <a:t>Return value (back to the calling routine) is defined when the Return instruction is encountered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E0ABD5-9FA0-A644-8816-3E7B7BD8CF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1463" y="3757385"/>
            <a:ext cx="10004879" cy="2265634"/>
          </a:xfrm>
          <a:prstGeom prst="rect">
            <a:avLst/>
          </a:prstGeom>
        </p:spPr>
      </p:pic>
      <p:sp>
        <p:nvSpPr>
          <p:cNvPr id="5" name="Scroll: Horizontal 4">
            <a:extLst>
              <a:ext uri="{FF2B5EF4-FFF2-40B4-BE49-F238E27FC236}">
                <a16:creationId xmlns:a16="http://schemas.microsoft.com/office/drawing/2014/main" id="{A6E31825-7C57-4CB5-A2ED-6E2C93D1BAA5}"/>
              </a:ext>
            </a:extLst>
          </p:cNvPr>
          <p:cNvSpPr/>
          <p:nvPr/>
        </p:nvSpPr>
        <p:spPr>
          <a:xfrm>
            <a:off x="9683931" y="235131"/>
            <a:ext cx="2046515" cy="966652"/>
          </a:xfrm>
          <a:prstGeom prst="horizontalScroll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800" b="1" dirty="0"/>
              <a:t>L6 Slide 8</a:t>
            </a:r>
          </a:p>
        </p:txBody>
      </p:sp>
    </p:spTree>
    <p:extLst>
      <p:ext uri="{BB962C8B-B14F-4D97-AF65-F5344CB8AC3E}">
        <p14:creationId xmlns:p14="http://schemas.microsoft.com/office/powerpoint/2010/main" val="5808033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EC3C0-A8EA-6E44-BDCD-7910F8FEF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Functions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EE50249-60DB-1443-BB4C-FFB5254D96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665515"/>
            <a:ext cx="11190513" cy="1687286"/>
          </a:xfrm>
        </p:spPr>
        <p:txBody>
          <a:bodyPr/>
          <a:lstStyle/>
          <a:p>
            <a:r>
              <a:rPr lang="en-SG" dirty="0"/>
              <a:t>Passes the </a:t>
            </a:r>
            <a:r>
              <a:rPr lang="en-SG" i="1" dirty="0">
                <a:solidFill>
                  <a:srgbClr val="F25F73"/>
                </a:solidFill>
              </a:rPr>
              <a:t>intInput1</a:t>
            </a:r>
            <a:r>
              <a:rPr lang="en-SG" i="1" dirty="0"/>
              <a:t> and </a:t>
            </a:r>
            <a:r>
              <a:rPr lang="en-SG" i="1" dirty="0">
                <a:solidFill>
                  <a:srgbClr val="F25F73"/>
                </a:solidFill>
              </a:rPr>
              <a:t>intInput2</a:t>
            </a:r>
            <a:r>
              <a:rPr lang="en-SG" i="1" dirty="0"/>
              <a:t> to the Function after reading from the textboxes </a:t>
            </a:r>
            <a:endParaRPr lang="en-SG" dirty="0"/>
          </a:p>
          <a:p>
            <a:r>
              <a:rPr lang="en-SG" i="1" dirty="0"/>
              <a:t>Return value stored in </a:t>
            </a:r>
            <a:r>
              <a:rPr lang="en-SG" i="1" dirty="0" err="1"/>
              <a:t>intResult</a:t>
            </a:r>
            <a:r>
              <a:rPr lang="en-SG" i="1" dirty="0"/>
              <a:t> </a:t>
            </a:r>
            <a:endParaRPr lang="en-SG" dirty="0"/>
          </a:p>
          <a:p>
            <a:r>
              <a:rPr lang="en-SG" dirty="0"/>
              <a:t>After the code is run: Sum = 12 and </a:t>
            </a:r>
            <a:r>
              <a:rPr lang="en-SG" i="1" dirty="0"/>
              <a:t>intVal1 </a:t>
            </a:r>
            <a:r>
              <a:rPr lang="en-SG" dirty="0"/>
              <a:t>= 10, </a:t>
            </a:r>
            <a:r>
              <a:rPr lang="en-SG" i="1" dirty="0"/>
              <a:t>intVal2 </a:t>
            </a:r>
            <a:r>
              <a:rPr lang="en-SG" dirty="0"/>
              <a:t>= 2</a:t>
            </a:r>
            <a:br>
              <a:rPr lang="en-SG" dirty="0"/>
            </a:br>
            <a:r>
              <a:rPr lang="en-SG" dirty="0"/>
              <a:t>(original variables unchanged when using </a:t>
            </a:r>
            <a:r>
              <a:rPr lang="en-SG" dirty="0" err="1"/>
              <a:t>ByVal</a:t>
            </a:r>
            <a:r>
              <a:rPr lang="en-SG" dirty="0"/>
              <a:t> in the Function declaration)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B21191-6F50-5740-8380-185E2F83B2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6025" y="3799114"/>
            <a:ext cx="9699950" cy="2449286"/>
          </a:xfrm>
          <a:prstGeom prst="rect">
            <a:avLst/>
          </a:prstGeom>
        </p:spPr>
      </p:pic>
      <p:sp>
        <p:nvSpPr>
          <p:cNvPr id="6" name="Scroll: Horizontal 5">
            <a:extLst>
              <a:ext uri="{FF2B5EF4-FFF2-40B4-BE49-F238E27FC236}">
                <a16:creationId xmlns:a16="http://schemas.microsoft.com/office/drawing/2014/main" id="{DE401E04-F00D-4C79-8164-B96832CEC4AC}"/>
              </a:ext>
            </a:extLst>
          </p:cNvPr>
          <p:cNvSpPr/>
          <p:nvPr/>
        </p:nvSpPr>
        <p:spPr>
          <a:xfrm>
            <a:off x="9683931" y="235131"/>
            <a:ext cx="2046515" cy="966652"/>
          </a:xfrm>
          <a:prstGeom prst="horizontalScroll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800" b="1" dirty="0"/>
              <a:t>L6 Slide 9</a:t>
            </a:r>
          </a:p>
        </p:txBody>
      </p:sp>
    </p:spTree>
    <p:extLst>
      <p:ext uri="{BB962C8B-B14F-4D97-AF65-F5344CB8AC3E}">
        <p14:creationId xmlns:p14="http://schemas.microsoft.com/office/powerpoint/2010/main" val="239840488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9261A-F647-704B-92EA-05AE0C1F43C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L7 – Decisions and Debugging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E5ACC0-4A2B-2A44-8CF4-8292DB69C8F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Visual Basic</a:t>
            </a:r>
          </a:p>
        </p:txBody>
      </p:sp>
    </p:spTree>
    <p:extLst>
      <p:ext uri="{BB962C8B-B14F-4D97-AF65-F5344CB8AC3E}">
        <p14:creationId xmlns:p14="http://schemas.microsoft.com/office/powerpoint/2010/main" val="404480605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274F12-7B6C-464B-896A-891896715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EE0397-2EE4-2C4A-9701-3FBF8C4CDC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1698433"/>
            <a:ext cx="10131425" cy="4873149"/>
          </a:xfrm>
        </p:spPr>
        <p:txBody>
          <a:bodyPr>
            <a:normAutofit/>
          </a:bodyPr>
          <a:lstStyle/>
          <a:p>
            <a:pPr marL="342900" indent="-342900">
              <a:buAutoNum type="arabicPeriod"/>
            </a:pPr>
            <a:r>
              <a:rPr lang="en-US" dirty="0"/>
              <a:t>If … Then … </a:t>
            </a:r>
            <a:r>
              <a:rPr lang="en-US" dirty="0" err="1"/>
              <a:t>ElseIf</a:t>
            </a:r>
            <a:r>
              <a:rPr lang="en-US" dirty="0"/>
              <a:t> … Else … End If</a:t>
            </a:r>
          </a:p>
          <a:p>
            <a:pPr marL="342900" indent="-342900">
              <a:buAutoNum type="arabicPeriod"/>
            </a:pPr>
            <a:r>
              <a:rPr lang="en-US" dirty="0">
                <a:highlight>
                  <a:srgbClr val="008080"/>
                </a:highlight>
              </a:rPr>
              <a:t>Select Case</a:t>
            </a:r>
          </a:p>
          <a:p>
            <a:pPr marL="342900" indent="-342900">
              <a:buAutoNum type="arabicPeriod"/>
            </a:pPr>
            <a:r>
              <a:rPr lang="en-US" dirty="0"/>
              <a:t>Debugging</a:t>
            </a:r>
            <a:endParaRPr lang="en-US" dirty="0">
              <a:highlight>
                <a:srgbClr val="008080"/>
              </a:highlight>
            </a:endParaRPr>
          </a:p>
          <a:p>
            <a:pPr marL="342900" indent="-342900"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36869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EC3C0-A8EA-6E44-BDCD-7910F8FEF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 DECISIONS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DECE66-76E8-F64F-93D0-8721BC94AC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2" y="1913022"/>
            <a:ext cx="6485020" cy="4632157"/>
          </a:xfrm>
        </p:spPr>
        <p:txBody>
          <a:bodyPr/>
          <a:lstStyle/>
          <a:p>
            <a:r>
              <a:rPr lang="en-SG" dirty="0"/>
              <a:t>Programs are not always sequential and may need conditional or unconditional branching constructs </a:t>
            </a:r>
          </a:p>
          <a:p>
            <a:r>
              <a:rPr lang="en-SG" dirty="0"/>
              <a:t>Decisions made as a result of comms, calculations, user intervention etc. </a:t>
            </a:r>
          </a:p>
          <a:p>
            <a:r>
              <a:rPr lang="en-SG" dirty="0"/>
              <a:t>Programmers need ways to make their programs flexible and adaptable </a:t>
            </a:r>
          </a:p>
          <a:p>
            <a:r>
              <a:rPr lang="en-SG" dirty="0"/>
              <a:t>Two constructs are common to most programming languages</a:t>
            </a:r>
          </a:p>
        </p:txBody>
      </p:sp>
      <p:sp>
        <p:nvSpPr>
          <p:cNvPr id="5" name="AutoShape 4" descr="How to Write Pseudocode: 15 Steps (with Pictures) - wikiHow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SG"/>
          </a:p>
        </p:txBody>
      </p:sp>
      <p:pic>
        <p:nvPicPr>
          <p:cNvPr id="1026" name="Picture 2" descr="Decision Statements - Tutorialspoint">
            <a:extLst>
              <a:ext uri="{FF2B5EF4-FFF2-40B4-BE49-F238E27FC236}">
                <a16:creationId xmlns:a16="http://schemas.microsoft.com/office/drawing/2014/main" id="{41306769-3822-4A47-B77D-7BE7647271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8564" y="1820636"/>
            <a:ext cx="3365500" cy="430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croll: Horizontal 5">
            <a:extLst>
              <a:ext uri="{FF2B5EF4-FFF2-40B4-BE49-F238E27FC236}">
                <a16:creationId xmlns:a16="http://schemas.microsoft.com/office/drawing/2014/main" id="{1CDC0D34-9BE0-48C3-8DD9-48A10503A38E}"/>
              </a:ext>
            </a:extLst>
          </p:cNvPr>
          <p:cNvSpPr/>
          <p:nvPr/>
        </p:nvSpPr>
        <p:spPr>
          <a:xfrm>
            <a:off x="9683931" y="235131"/>
            <a:ext cx="2046515" cy="966652"/>
          </a:xfrm>
          <a:prstGeom prst="horizontalScroll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800" b="1" dirty="0"/>
              <a:t>L7 Slide 5</a:t>
            </a:r>
          </a:p>
        </p:txBody>
      </p:sp>
    </p:spTree>
    <p:extLst>
      <p:ext uri="{BB962C8B-B14F-4D97-AF65-F5344CB8AC3E}">
        <p14:creationId xmlns:p14="http://schemas.microsoft.com/office/powerpoint/2010/main" val="46868528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EC3C0-A8EA-6E44-BDCD-7910F8FEF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then construct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DECE66-76E8-F64F-93D0-8721BC94AC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2" y="1913022"/>
            <a:ext cx="6485020" cy="4632157"/>
          </a:xfrm>
        </p:spPr>
        <p:txBody>
          <a:bodyPr/>
          <a:lstStyle/>
          <a:p>
            <a:r>
              <a:rPr lang="en-SG" dirty="0"/>
              <a:t>Conditional decisions and control of program flow </a:t>
            </a:r>
          </a:p>
          <a:p>
            <a:r>
              <a:rPr lang="en-SG" dirty="0"/>
              <a:t>Comparison can be x&gt;y, x&lt;y, x = y or x not = y </a:t>
            </a:r>
          </a:p>
          <a:p>
            <a:r>
              <a:rPr lang="en-SG" dirty="0"/>
              <a:t>Often best to avoid ‘=‘ </a:t>
            </a:r>
          </a:p>
          <a:p>
            <a:r>
              <a:rPr lang="en-SG" dirty="0"/>
              <a:t>The </a:t>
            </a:r>
            <a:r>
              <a:rPr lang="en-SG" b="1" dirty="0"/>
              <a:t>If-Then </a:t>
            </a:r>
            <a:r>
              <a:rPr lang="en-SG" dirty="0"/>
              <a:t>construct </a:t>
            </a:r>
            <a:r>
              <a:rPr lang="en-SG"/>
              <a:t>has </a:t>
            </a:r>
          </a:p>
          <a:p>
            <a:r>
              <a:rPr lang="en-SG"/>
              <a:t>the </a:t>
            </a:r>
            <a:r>
              <a:rPr lang="en-SG" dirty="0"/>
              <a:t>basic form:</a:t>
            </a:r>
            <a:br>
              <a:rPr lang="en-SG" dirty="0"/>
            </a:br>
            <a:r>
              <a:rPr lang="en-SG" dirty="0"/>
              <a:t> </a:t>
            </a:r>
            <a:br>
              <a:rPr lang="en-SG" dirty="0"/>
            </a:br>
            <a:r>
              <a:rPr lang="en-SG" i="1" dirty="0"/>
              <a:t>If ( test condition) Then </a:t>
            </a:r>
            <a:endParaRPr lang="en-SG" dirty="0"/>
          </a:p>
          <a:p>
            <a:pPr marL="0" indent="0">
              <a:buNone/>
            </a:pPr>
            <a:r>
              <a:rPr lang="en-SG" i="1" dirty="0"/>
              <a:t>     Insert user code here </a:t>
            </a:r>
            <a:endParaRPr lang="en-SG" dirty="0"/>
          </a:p>
          <a:p>
            <a:pPr marL="0" indent="0">
              <a:buNone/>
            </a:pPr>
            <a:r>
              <a:rPr lang="en-SG" i="1" dirty="0"/>
              <a:t>     End If </a:t>
            </a:r>
            <a:endParaRPr lang="en-SG" dirty="0"/>
          </a:p>
          <a:p>
            <a:endParaRPr lang="en-SG" dirty="0"/>
          </a:p>
          <a:p>
            <a:endParaRPr lang="en-SG" dirty="0"/>
          </a:p>
        </p:txBody>
      </p:sp>
      <p:sp>
        <p:nvSpPr>
          <p:cNvPr id="5" name="AutoShape 4" descr="How to Write Pseudocode: 15 Steps (with Pictures) - wikiHow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SG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2D6158-0CA3-BE4D-8D04-33DF477FAE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0822" y="2264229"/>
            <a:ext cx="4191083" cy="3722008"/>
          </a:xfrm>
          <a:prstGeom prst="rect">
            <a:avLst/>
          </a:prstGeom>
        </p:spPr>
      </p:pic>
      <p:sp>
        <p:nvSpPr>
          <p:cNvPr id="7" name="Scroll: Horizontal 6">
            <a:extLst>
              <a:ext uri="{FF2B5EF4-FFF2-40B4-BE49-F238E27FC236}">
                <a16:creationId xmlns:a16="http://schemas.microsoft.com/office/drawing/2014/main" id="{3E9CD609-05E3-48F3-A9E5-C756E8D046FA}"/>
              </a:ext>
            </a:extLst>
          </p:cNvPr>
          <p:cNvSpPr/>
          <p:nvPr/>
        </p:nvSpPr>
        <p:spPr>
          <a:xfrm>
            <a:off x="9683931" y="235131"/>
            <a:ext cx="2046515" cy="966652"/>
          </a:xfrm>
          <a:prstGeom prst="horizontalScroll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800" b="1" dirty="0"/>
              <a:t>L7 Slide 6</a:t>
            </a:r>
          </a:p>
        </p:txBody>
      </p:sp>
    </p:spTree>
    <p:extLst>
      <p:ext uri="{BB962C8B-B14F-4D97-AF65-F5344CB8AC3E}">
        <p14:creationId xmlns:p14="http://schemas.microsoft.com/office/powerpoint/2010/main" val="169128046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EC3C0-A8EA-6E44-BDCD-7910F8FEF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then construct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DECE66-76E8-F64F-93D0-8721BC94AC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2" y="2065867"/>
            <a:ext cx="4680855" cy="4632157"/>
          </a:xfrm>
        </p:spPr>
        <p:txBody>
          <a:bodyPr/>
          <a:lstStyle/>
          <a:p>
            <a:pPr marL="0" indent="0">
              <a:buNone/>
            </a:pPr>
            <a:r>
              <a:rPr lang="en-SG" sz="2400" dirty="0"/>
              <a:t>Able to test for multiple conditions using </a:t>
            </a:r>
            <a:r>
              <a:rPr lang="en-SG" sz="2400" b="1" dirty="0"/>
              <a:t>logical </a:t>
            </a:r>
            <a:r>
              <a:rPr lang="en-SG" sz="2400" dirty="0"/>
              <a:t>operators</a:t>
            </a:r>
            <a:br>
              <a:rPr lang="en-SG" i="1" dirty="0"/>
            </a:br>
            <a:endParaRPr lang="en-SG" dirty="0"/>
          </a:p>
          <a:p>
            <a:endParaRPr lang="en-SG" dirty="0"/>
          </a:p>
          <a:p>
            <a:endParaRPr lang="en-SG" dirty="0"/>
          </a:p>
        </p:txBody>
      </p:sp>
      <p:sp>
        <p:nvSpPr>
          <p:cNvPr id="5" name="AutoShape 4" descr="How to Write Pseudocode: 15 Steps (with Pictures) - wikiHow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SG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7B1EF43-D1D9-5D43-86BF-4A2258E5B450}"/>
              </a:ext>
            </a:extLst>
          </p:cNvPr>
          <p:cNvSpPr/>
          <p:nvPr/>
        </p:nvSpPr>
        <p:spPr>
          <a:xfrm>
            <a:off x="7630886" y="2317208"/>
            <a:ext cx="3048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 dirty="0">
                <a:solidFill>
                  <a:schemeClr val="accent6"/>
                </a:solidFill>
              </a:rPr>
              <a:t>Example 1: </a:t>
            </a:r>
            <a:br>
              <a:rPr lang="en-SG" dirty="0">
                <a:solidFill>
                  <a:schemeClr val="accent6"/>
                </a:solidFill>
              </a:rPr>
            </a:br>
            <a:r>
              <a:rPr lang="en-SG" i="1" dirty="0">
                <a:solidFill>
                  <a:schemeClr val="accent6"/>
                </a:solidFill>
              </a:rPr>
              <a:t>If(x=17ANDy=22) Then </a:t>
            </a:r>
            <a:endParaRPr lang="en-SG" dirty="0">
              <a:solidFill>
                <a:schemeClr val="accent6"/>
              </a:solidFill>
            </a:endParaRPr>
          </a:p>
          <a:p>
            <a:r>
              <a:rPr lang="en-SG" i="1" dirty="0">
                <a:solidFill>
                  <a:schemeClr val="accent6"/>
                </a:solidFill>
              </a:rPr>
              <a:t>	Insert user code here </a:t>
            </a:r>
            <a:endParaRPr lang="en-SG" dirty="0">
              <a:solidFill>
                <a:schemeClr val="accent6"/>
              </a:solidFill>
            </a:endParaRPr>
          </a:p>
          <a:p>
            <a:r>
              <a:rPr lang="en-SG" i="1" dirty="0">
                <a:solidFill>
                  <a:schemeClr val="accent6"/>
                </a:solidFill>
              </a:rPr>
              <a:t>End If </a:t>
            </a:r>
            <a:endParaRPr lang="en-SG" dirty="0">
              <a:solidFill>
                <a:schemeClr val="accent6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AA5E17A-5481-B041-99BD-D3D59CD2CF0C}"/>
              </a:ext>
            </a:extLst>
          </p:cNvPr>
          <p:cNvSpPr/>
          <p:nvPr/>
        </p:nvSpPr>
        <p:spPr>
          <a:xfrm>
            <a:off x="7630886" y="4191969"/>
            <a:ext cx="3048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 i="1" dirty="0">
                <a:solidFill>
                  <a:schemeClr val="accent6"/>
                </a:solidFill>
              </a:rPr>
              <a:t>Example 2:</a:t>
            </a:r>
            <a:br>
              <a:rPr lang="en-SG" i="1" dirty="0">
                <a:solidFill>
                  <a:schemeClr val="accent6"/>
                </a:solidFill>
              </a:rPr>
            </a:br>
            <a:r>
              <a:rPr lang="en-SG" i="1" dirty="0">
                <a:solidFill>
                  <a:schemeClr val="accent6"/>
                </a:solidFill>
              </a:rPr>
              <a:t>If(x = 2 OR x = 3 OR y = 2)</a:t>
            </a:r>
            <a:br>
              <a:rPr lang="en-SG" i="1" dirty="0">
                <a:solidFill>
                  <a:schemeClr val="accent6"/>
                </a:solidFill>
              </a:rPr>
            </a:br>
            <a:r>
              <a:rPr lang="en-SG" i="1" dirty="0">
                <a:solidFill>
                  <a:schemeClr val="accent6"/>
                </a:solidFill>
              </a:rPr>
              <a:t>    Then Insert user code here </a:t>
            </a:r>
            <a:endParaRPr lang="en-SG" dirty="0">
              <a:solidFill>
                <a:schemeClr val="accent6"/>
              </a:solidFill>
            </a:endParaRPr>
          </a:p>
          <a:p>
            <a:r>
              <a:rPr lang="en-SG" i="1" dirty="0">
                <a:solidFill>
                  <a:schemeClr val="accent6"/>
                </a:solidFill>
              </a:rPr>
              <a:t>End If</a:t>
            </a:r>
          </a:p>
        </p:txBody>
      </p:sp>
      <p:sp>
        <p:nvSpPr>
          <p:cNvPr id="8" name="Scroll: Horizontal 7">
            <a:extLst>
              <a:ext uri="{FF2B5EF4-FFF2-40B4-BE49-F238E27FC236}">
                <a16:creationId xmlns:a16="http://schemas.microsoft.com/office/drawing/2014/main" id="{847E4525-8078-4E6B-B25C-BD958E62F573}"/>
              </a:ext>
            </a:extLst>
          </p:cNvPr>
          <p:cNvSpPr/>
          <p:nvPr/>
        </p:nvSpPr>
        <p:spPr>
          <a:xfrm>
            <a:off x="9683931" y="235131"/>
            <a:ext cx="2046515" cy="966652"/>
          </a:xfrm>
          <a:prstGeom prst="horizontalScroll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800" b="1" dirty="0"/>
              <a:t>L7 Slide 8</a:t>
            </a:r>
          </a:p>
        </p:txBody>
      </p:sp>
    </p:spTree>
    <p:extLst>
      <p:ext uri="{BB962C8B-B14F-4D97-AF65-F5344CB8AC3E}">
        <p14:creationId xmlns:p14="http://schemas.microsoft.com/office/powerpoint/2010/main" val="3500122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EC3C0-A8EA-6E44-BDCD-7910F8FEF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(10 – 15 minutes)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10D8549-816A-4D46-A2A1-5926F05D59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2" y="2142067"/>
            <a:ext cx="4964862" cy="364913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To create a mini application</a:t>
            </a:r>
          </a:p>
          <a:p>
            <a:pPr marL="342900" indent="-342900">
              <a:buAutoNum type="arabicPeriod"/>
            </a:pPr>
            <a:r>
              <a:rPr lang="en-US" dirty="0"/>
              <a:t>Input name button on click must print in visual studio output</a:t>
            </a:r>
          </a:p>
          <a:p>
            <a:pPr marL="342900" indent="-342900">
              <a:buAutoNum type="arabicPeriod"/>
            </a:pPr>
            <a:r>
              <a:rPr lang="en-US" dirty="0"/>
              <a:t>Input id button on click must print in visual studio output</a:t>
            </a:r>
          </a:p>
          <a:p>
            <a:pPr marL="342900" indent="-342900">
              <a:buAutoNum type="arabicPeriod"/>
            </a:pPr>
            <a:r>
              <a:rPr lang="en-US" dirty="0"/>
              <a:t>When I click button result it should print out the name field with a space followed by the ID</a:t>
            </a:r>
          </a:p>
          <a:p>
            <a:pPr marL="342900" indent="-342900">
              <a:buAutoNum type="arabicPeriod"/>
            </a:pP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3321" y="1508497"/>
            <a:ext cx="4457700" cy="308032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3321" y="5006242"/>
            <a:ext cx="4457700" cy="124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79896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EC3C0-A8EA-6E44-BDCD-7910F8FEF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Nested IF then construct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DECE66-76E8-F64F-93D0-8721BC94AC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2" y="2065867"/>
            <a:ext cx="6485020" cy="4632157"/>
          </a:xfrm>
        </p:spPr>
        <p:txBody>
          <a:bodyPr>
            <a:normAutofit/>
          </a:bodyPr>
          <a:lstStyle/>
          <a:p>
            <a:r>
              <a:rPr lang="en-SG" dirty="0"/>
              <a:t>May be nested</a:t>
            </a:r>
          </a:p>
          <a:p>
            <a:r>
              <a:rPr lang="en-SG" dirty="0"/>
              <a:t>NOTE: 2 </a:t>
            </a:r>
            <a:r>
              <a:rPr lang="en-SG" i="1" dirty="0"/>
              <a:t>‘If-Then’ </a:t>
            </a:r>
            <a:r>
              <a:rPr lang="en-SG" dirty="0"/>
              <a:t>requires 2 </a:t>
            </a:r>
            <a:r>
              <a:rPr lang="en-SG" i="1" dirty="0"/>
              <a:t>‘End If’ – use comments to track them</a:t>
            </a:r>
          </a:p>
          <a:p>
            <a:r>
              <a:rPr lang="en-SG" dirty="0" err="1"/>
              <a:t>intOutput</a:t>
            </a:r>
            <a:r>
              <a:rPr lang="en-SG" dirty="0"/>
              <a:t> only incremented IF BOTH intInput1 and intInput2 = 1 </a:t>
            </a:r>
            <a:endParaRPr lang="en-SG" i="1" dirty="0"/>
          </a:p>
          <a:p>
            <a:pPr marL="0" indent="0">
              <a:buNone/>
            </a:pPr>
            <a:br>
              <a:rPr lang="en-SG" i="1" dirty="0"/>
            </a:br>
            <a:endParaRPr lang="en-SG" dirty="0"/>
          </a:p>
          <a:p>
            <a:endParaRPr lang="en-SG" dirty="0"/>
          </a:p>
          <a:p>
            <a:endParaRPr lang="en-SG" dirty="0"/>
          </a:p>
        </p:txBody>
      </p:sp>
      <p:sp>
        <p:nvSpPr>
          <p:cNvPr id="5" name="AutoShape 4" descr="How to Write Pseudocode: 15 Steps (with Pictures) - wikiHow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SG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BC36660-1D9D-6043-AC10-0962CC14F2F5}"/>
              </a:ext>
            </a:extLst>
          </p:cNvPr>
          <p:cNvSpPr/>
          <p:nvPr/>
        </p:nvSpPr>
        <p:spPr>
          <a:xfrm>
            <a:off x="7965478" y="2905471"/>
            <a:ext cx="346887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 i="1" dirty="0">
                <a:solidFill>
                  <a:schemeClr val="accent6"/>
                </a:solidFill>
              </a:rPr>
              <a:t>If intInput1 = 1 then </a:t>
            </a:r>
            <a:endParaRPr lang="en-SG" dirty="0">
              <a:solidFill>
                <a:schemeClr val="accent6"/>
              </a:solidFill>
            </a:endParaRPr>
          </a:p>
          <a:p>
            <a:r>
              <a:rPr lang="en-SG" i="1" dirty="0">
                <a:solidFill>
                  <a:schemeClr val="accent6"/>
                </a:solidFill>
              </a:rPr>
              <a:t> 	If intInput2 = 1 Then</a:t>
            </a:r>
            <a:br>
              <a:rPr lang="en-SG" i="1" dirty="0">
                <a:solidFill>
                  <a:schemeClr val="accent6"/>
                </a:solidFill>
              </a:rPr>
            </a:br>
            <a:r>
              <a:rPr lang="en-SG" i="1" dirty="0">
                <a:solidFill>
                  <a:schemeClr val="accent6"/>
                </a:solidFill>
              </a:rPr>
              <a:t>  	</a:t>
            </a:r>
            <a:r>
              <a:rPr lang="en-SG" i="1" dirty="0" err="1">
                <a:solidFill>
                  <a:schemeClr val="accent6"/>
                </a:solidFill>
              </a:rPr>
              <a:t>intOutput</a:t>
            </a:r>
            <a:r>
              <a:rPr lang="en-SG" i="1" dirty="0">
                <a:solidFill>
                  <a:schemeClr val="accent6"/>
                </a:solidFill>
              </a:rPr>
              <a:t> = </a:t>
            </a:r>
            <a:r>
              <a:rPr lang="en-SG" i="1" dirty="0" err="1">
                <a:solidFill>
                  <a:schemeClr val="accent6"/>
                </a:solidFill>
              </a:rPr>
              <a:t>intOutput</a:t>
            </a:r>
            <a:r>
              <a:rPr lang="en-SG" i="1" dirty="0">
                <a:solidFill>
                  <a:schemeClr val="accent6"/>
                </a:solidFill>
              </a:rPr>
              <a:t> + 1 </a:t>
            </a:r>
          </a:p>
          <a:p>
            <a:r>
              <a:rPr lang="en-SG" i="1" dirty="0">
                <a:solidFill>
                  <a:schemeClr val="accent6"/>
                </a:solidFill>
              </a:rPr>
              <a:t>        End If ‘intInput2 </a:t>
            </a:r>
            <a:br>
              <a:rPr lang="en-SG" i="1" dirty="0">
                <a:solidFill>
                  <a:schemeClr val="accent6"/>
                </a:solidFill>
              </a:rPr>
            </a:br>
            <a:r>
              <a:rPr lang="en-SG" i="1" dirty="0">
                <a:solidFill>
                  <a:schemeClr val="accent6"/>
                </a:solidFill>
              </a:rPr>
              <a:t>End If ‘intInput1 </a:t>
            </a:r>
            <a:endParaRPr lang="en-SG" dirty="0">
              <a:solidFill>
                <a:schemeClr val="accent6"/>
              </a:solidFill>
            </a:endParaRPr>
          </a:p>
        </p:txBody>
      </p:sp>
      <p:sp>
        <p:nvSpPr>
          <p:cNvPr id="6" name="Scroll: Horizontal 5">
            <a:extLst>
              <a:ext uri="{FF2B5EF4-FFF2-40B4-BE49-F238E27FC236}">
                <a16:creationId xmlns:a16="http://schemas.microsoft.com/office/drawing/2014/main" id="{E8B2C48E-862A-4253-AEA6-CDE6AA0181FA}"/>
              </a:ext>
            </a:extLst>
          </p:cNvPr>
          <p:cNvSpPr/>
          <p:nvPr/>
        </p:nvSpPr>
        <p:spPr>
          <a:xfrm>
            <a:off x="9683931" y="235131"/>
            <a:ext cx="2046515" cy="966652"/>
          </a:xfrm>
          <a:prstGeom prst="horizontalScroll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800" b="1" dirty="0"/>
              <a:t>L7 Slide 10</a:t>
            </a:r>
          </a:p>
        </p:txBody>
      </p:sp>
    </p:spTree>
    <p:extLst>
      <p:ext uri="{BB962C8B-B14F-4D97-AF65-F5344CB8AC3E}">
        <p14:creationId xmlns:p14="http://schemas.microsoft.com/office/powerpoint/2010/main" val="398987645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EC3C0-A8EA-6E44-BDCD-7910F8FEFF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288235"/>
            <a:ext cx="10131425" cy="1456267"/>
          </a:xfrm>
        </p:spPr>
        <p:txBody>
          <a:bodyPr/>
          <a:lstStyle/>
          <a:p>
            <a:r>
              <a:rPr lang="en-US" dirty="0"/>
              <a:t>Code Together example</a:t>
            </a:r>
          </a:p>
        </p:txBody>
      </p:sp>
      <p:sp>
        <p:nvSpPr>
          <p:cNvPr id="5" name="AutoShape 4" descr="How to Write Pseudocode: 15 Steps (with Pictures) - wikiHow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SG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865563B-5322-E74F-8D64-5BF953F77D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7756" y="1678293"/>
            <a:ext cx="7867514" cy="4891472"/>
          </a:xfrm>
          <a:prstGeom prst="rect">
            <a:avLst/>
          </a:prstGeom>
        </p:spPr>
      </p:pic>
      <p:sp>
        <p:nvSpPr>
          <p:cNvPr id="6" name="Scroll: Horizontal 5">
            <a:extLst>
              <a:ext uri="{FF2B5EF4-FFF2-40B4-BE49-F238E27FC236}">
                <a16:creationId xmlns:a16="http://schemas.microsoft.com/office/drawing/2014/main" id="{338D2E36-D6B5-4987-9244-F2DDDF8C4458}"/>
              </a:ext>
            </a:extLst>
          </p:cNvPr>
          <p:cNvSpPr/>
          <p:nvPr/>
        </p:nvSpPr>
        <p:spPr>
          <a:xfrm>
            <a:off x="9683931" y="235131"/>
            <a:ext cx="2046515" cy="966652"/>
          </a:xfrm>
          <a:prstGeom prst="horizontalScroll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800" b="1" dirty="0"/>
              <a:t>L7 Slide 11</a:t>
            </a:r>
          </a:p>
        </p:txBody>
      </p:sp>
    </p:spTree>
    <p:extLst>
      <p:ext uri="{BB962C8B-B14F-4D97-AF65-F5344CB8AC3E}">
        <p14:creationId xmlns:p14="http://schemas.microsoft.com/office/powerpoint/2010/main" val="156346588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EC3C0-A8EA-6E44-BDCD-7910F8FEFF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288235"/>
            <a:ext cx="10813773" cy="1456267"/>
          </a:xfrm>
        </p:spPr>
        <p:txBody>
          <a:bodyPr>
            <a:normAutofit/>
          </a:bodyPr>
          <a:lstStyle/>
          <a:p>
            <a:r>
              <a:rPr lang="en-US" sz="2800" dirty="0"/>
              <a:t>Alternative to if else</a:t>
            </a:r>
          </a:p>
        </p:txBody>
      </p:sp>
      <p:sp>
        <p:nvSpPr>
          <p:cNvPr id="5" name="AutoShape 4" descr="How to Write Pseudocode: 15 Steps (with Pictures) - wikiHow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SG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42F68E8-31EB-5446-BDF1-D118B297AF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2" y="1913022"/>
            <a:ext cx="6485020" cy="4632157"/>
          </a:xfrm>
        </p:spPr>
        <p:txBody>
          <a:bodyPr/>
          <a:lstStyle/>
          <a:p>
            <a:r>
              <a:rPr lang="en-SG" dirty="0"/>
              <a:t>Used as an alternative to a series of If / else</a:t>
            </a:r>
          </a:p>
          <a:p>
            <a:r>
              <a:rPr lang="en-SG" dirty="0"/>
              <a:t>Each ‘</a:t>
            </a:r>
            <a:r>
              <a:rPr lang="en-SG" i="1" dirty="0" err="1"/>
              <a:t>expressionlist</a:t>
            </a:r>
            <a:r>
              <a:rPr lang="en-SG" i="1" dirty="0"/>
              <a:t>’ </a:t>
            </a:r>
            <a:r>
              <a:rPr lang="en-SG" dirty="0"/>
              <a:t>is a list of one or more conditions to be checked </a:t>
            </a:r>
          </a:p>
          <a:p>
            <a:endParaRPr lang="en-SG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787ACE5-0DE6-774C-AE17-35A3542EC8DC}"/>
              </a:ext>
            </a:extLst>
          </p:cNvPr>
          <p:cNvSpPr/>
          <p:nvPr/>
        </p:nvSpPr>
        <p:spPr>
          <a:xfrm>
            <a:off x="6546574" y="2413338"/>
            <a:ext cx="6096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SG" b="1" i="1" dirty="0">
                <a:solidFill>
                  <a:schemeClr val="accent6"/>
                </a:solidFill>
                <a:latin typeface="Arial" panose="020B0604020202020204" pitchFamily="34" charset="0"/>
              </a:rPr>
              <a:t>Select Case </a:t>
            </a:r>
            <a:r>
              <a:rPr lang="en-SG" i="1" dirty="0" err="1">
                <a:solidFill>
                  <a:schemeClr val="accent6"/>
                </a:solidFill>
                <a:latin typeface="Arial" panose="020B0604020202020204" pitchFamily="34" charset="0"/>
              </a:rPr>
              <a:t>testexpression</a:t>
            </a:r>
            <a:r>
              <a:rPr lang="en-SG" i="1" dirty="0">
                <a:solidFill>
                  <a:schemeClr val="accent6"/>
                </a:solidFill>
                <a:latin typeface="Arial" panose="020B0604020202020204" pitchFamily="34" charset="0"/>
              </a:rPr>
              <a:t> </a:t>
            </a:r>
            <a:r>
              <a:rPr lang="en-SG" b="1" i="1" dirty="0">
                <a:solidFill>
                  <a:schemeClr val="accent6"/>
                </a:solidFill>
                <a:latin typeface="Arial" panose="020B0604020202020204" pitchFamily="34" charset="0"/>
              </a:rPr>
              <a:t>Case </a:t>
            </a:r>
            <a:r>
              <a:rPr lang="en-SG" i="1" dirty="0">
                <a:solidFill>
                  <a:schemeClr val="accent6"/>
                </a:solidFill>
                <a:latin typeface="Arial" panose="020B0604020202020204" pitchFamily="34" charset="0"/>
              </a:rPr>
              <a:t>expressionlist1 </a:t>
            </a:r>
            <a:endParaRPr lang="en-SG" dirty="0">
              <a:solidFill>
                <a:schemeClr val="accent6"/>
              </a:solidFill>
            </a:endParaRPr>
          </a:p>
          <a:p>
            <a:r>
              <a:rPr lang="en-SG" i="1" dirty="0">
                <a:solidFill>
                  <a:schemeClr val="accent6"/>
                </a:solidFill>
                <a:latin typeface="Arial" panose="020B0604020202020204" pitchFamily="34" charset="0"/>
              </a:rPr>
              <a:t>[statementblock-1] </a:t>
            </a:r>
            <a:r>
              <a:rPr lang="en-SG" b="1" i="1" dirty="0">
                <a:solidFill>
                  <a:schemeClr val="accent6"/>
                </a:solidFill>
                <a:latin typeface="Arial" panose="020B0604020202020204" pitchFamily="34" charset="0"/>
              </a:rPr>
              <a:t>Case </a:t>
            </a:r>
            <a:r>
              <a:rPr lang="en-SG" i="1" dirty="0">
                <a:solidFill>
                  <a:schemeClr val="accent6"/>
                </a:solidFill>
                <a:latin typeface="Arial" panose="020B0604020202020204" pitchFamily="34" charset="0"/>
              </a:rPr>
              <a:t>expressionlist2 </a:t>
            </a:r>
            <a:endParaRPr lang="en-SG" dirty="0">
              <a:solidFill>
                <a:schemeClr val="accent6"/>
              </a:solidFill>
            </a:endParaRPr>
          </a:p>
          <a:p>
            <a:r>
              <a:rPr lang="en-SG" i="1" dirty="0">
                <a:solidFill>
                  <a:schemeClr val="accent6"/>
                </a:solidFill>
                <a:latin typeface="Arial" panose="020B0604020202020204" pitchFamily="34" charset="0"/>
              </a:rPr>
              <a:t>[statementblock-2]. </a:t>
            </a:r>
            <a:endParaRPr lang="en-SG" dirty="0">
              <a:solidFill>
                <a:schemeClr val="accent6"/>
              </a:solidFill>
            </a:endParaRPr>
          </a:p>
          <a:p>
            <a:r>
              <a:rPr lang="en-SG" i="1" dirty="0">
                <a:solidFill>
                  <a:schemeClr val="accent6"/>
                </a:solidFill>
                <a:latin typeface="Arial" panose="020B0604020202020204" pitchFamily="34" charset="0"/>
              </a:rPr>
              <a:t>..... </a:t>
            </a:r>
            <a:endParaRPr lang="en-SG" dirty="0">
              <a:solidFill>
                <a:schemeClr val="accent6"/>
              </a:solidFill>
            </a:endParaRPr>
          </a:p>
          <a:p>
            <a:r>
              <a:rPr lang="en-SG" b="1" i="1" dirty="0">
                <a:solidFill>
                  <a:schemeClr val="accent6"/>
                </a:solidFill>
                <a:latin typeface="Arial" panose="020B0604020202020204" pitchFamily="34" charset="0"/>
              </a:rPr>
              <a:t>Case Else </a:t>
            </a:r>
            <a:endParaRPr lang="en-SG" dirty="0">
              <a:solidFill>
                <a:schemeClr val="accent6"/>
              </a:solidFill>
            </a:endParaRPr>
          </a:p>
          <a:p>
            <a:r>
              <a:rPr lang="en-SG" i="1" dirty="0">
                <a:solidFill>
                  <a:schemeClr val="accent6"/>
                </a:solidFill>
                <a:latin typeface="Arial" panose="020B0604020202020204" pitchFamily="34" charset="0"/>
              </a:rPr>
              <a:t>[</a:t>
            </a:r>
            <a:r>
              <a:rPr lang="en-SG" i="1" dirty="0" err="1">
                <a:solidFill>
                  <a:schemeClr val="accent6"/>
                </a:solidFill>
                <a:latin typeface="Arial" panose="020B0604020202020204" pitchFamily="34" charset="0"/>
              </a:rPr>
              <a:t>statementblock</a:t>
            </a:r>
            <a:r>
              <a:rPr lang="en-SG" i="1" dirty="0">
                <a:solidFill>
                  <a:schemeClr val="accent6"/>
                </a:solidFill>
                <a:latin typeface="Arial" panose="020B0604020202020204" pitchFamily="34" charset="0"/>
              </a:rPr>
              <a:t>-n] </a:t>
            </a:r>
            <a:endParaRPr lang="en-SG" dirty="0">
              <a:solidFill>
                <a:schemeClr val="accent6"/>
              </a:solidFill>
            </a:endParaRPr>
          </a:p>
          <a:p>
            <a:r>
              <a:rPr lang="en-SG" b="1" i="1" dirty="0">
                <a:solidFill>
                  <a:schemeClr val="accent6"/>
                </a:solidFill>
                <a:latin typeface="Arial" panose="020B0604020202020204" pitchFamily="34" charset="0"/>
              </a:rPr>
              <a:t>End Select </a:t>
            </a:r>
            <a:endParaRPr lang="en-SG" dirty="0">
              <a:solidFill>
                <a:schemeClr val="accent6"/>
              </a:solidFill>
              <a:effectLst/>
            </a:endParaRPr>
          </a:p>
        </p:txBody>
      </p:sp>
      <p:sp>
        <p:nvSpPr>
          <p:cNvPr id="7" name="Scroll: Horizontal 6">
            <a:extLst>
              <a:ext uri="{FF2B5EF4-FFF2-40B4-BE49-F238E27FC236}">
                <a16:creationId xmlns:a16="http://schemas.microsoft.com/office/drawing/2014/main" id="{C4C34F38-B204-40DC-A734-CEA1C69684DC}"/>
              </a:ext>
            </a:extLst>
          </p:cNvPr>
          <p:cNvSpPr/>
          <p:nvPr/>
        </p:nvSpPr>
        <p:spPr>
          <a:xfrm>
            <a:off x="9683931" y="235131"/>
            <a:ext cx="2046515" cy="966652"/>
          </a:xfrm>
          <a:prstGeom prst="horizontalScroll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800" b="1" dirty="0"/>
              <a:t>L7 Slide 15</a:t>
            </a:r>
          </a:p>
        </p:txBody>
      </p:sp>
    </p:spTree>
    <p:extLst>
      <p:ext uri="{BB962C8B-B14F-4D97-AF65-F5344CB8AC3E}">
        <p14:creationId xmlns:p14="http://schemas.microsoft.com/office/powerpoint/2010/main" val="140271109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EC3C0-A8EA-6E44-BDCD-7910F8FEFF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288235"/>
            <a:ext cx="10813773" cy="1456267"/>
          </a:xfrm>
        </p:spPr>
        <p:txBody>
          <a:bodyPr>
            <a:normAutofit/>
          </a:bodyPr>
          <a:lstStyle/>
          <a:p>
            <a:r>
              <a:rPr lang="en-US" sz="2800" dirty="0"/>
              <a:t>CODE TOGETHER EXAMPLE</a:t>
            </a:r>
          </a:p>
        </p:txBody>
      </p:sp>
      <p:sp>
        <p:nvSpPr>
          <p:cNvPr id="5" name="AutoShape 4" descr="How to Write Pseudocode: 15 Steps (with Pictures) - wikiHow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SG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052D425-04CD-AB48-9C1E-0B8EBE050C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2977" y="1387577"/>
            <a:ext cx="8539419" cy="5182188"/>
          </a:xfrm>
          <a:prstGeom prst="rect">
            <a:avLst/>
          </a:prstGeom>
        </p:spPr>
      </p:pic>
      <p:sp>
        <p:nvSpPr>
          <p:cNvPr id="6" name="Scroll: Horizontal 5">
            <a:extLst>
              <a:ext uri="{FF2B5EF4-FFF2-40B4-BE49-F238E27FC236}">
                <a16:creationId xmlns:a16="http://schemas.microsoft.com/office/drawing/2014/main" id="{5B3F6014-7192-4178-9BE1-26372DC2D6E6}"/>
              </a:ext>
            </a:extLst>
          </p:cNvPr>
          <p:cNvSpPr/>
          <p:nvPr/>
        </p:nvSpPr>
        <p:spPr>
          <a:xfrm>
            <a:off x="9683931" y="235131"/>
            <a:ext cx="2046515" cy="966652"/>
          </a:xfrm>
          <a:prstGeom prst="horizontalScroll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800" b="1" dirty="0"/>
              <a:t>L7 Slide 16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1434D0E9-311D-4C5A-A5F6-FC976223F8FE}"/>
                  </a:ext>
                </a:extLst>
              </p14:cNvPr>
              <p14:cNvContentPartPr/>
              <p14:nvPr/>
            </p14:nvContentPartPr>
            <p14:xfrm>
              <a:off x="3147891" y="4908309"/>
              <a:ext cx="33840" cy="3240"/>
            </p14:xfrm>
          </p:contentPart>
        </mc:Choice>
        <mc:Fallback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1434D0E9-311D-4C5A-A5F6-FC976223F8F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139251" y="4899669"/>
                <a:ext cx="51480" cy="20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7786475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EC3C0-A8EA-6E44-BDCD-7910F8FEF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Debugging techniques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DECE66-76E8-F64F-93D0-8721BC94AC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2" y="2065867"/>
            <a:ext cx="6485020" cy="431505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SG" dirty="0"/>
          </a:p>
          <a:p>
            <a:r>
              <a:rPr lang="en-SG" dirty="0"/>
              <a:t>These are essential techniques for use when writing code – </a:t>
            </a:r>
            <a:r>
              <a:rPr lang="en-SG" b="1" dirty="0"/>
              <a:t>write small sections </a:t>
            </a:r>
            <a:br>
              <a:rPr lang="en-SG" b="1" dirty="0"/>
            </a:br>
            <a:r>
              <a:rPr lang="en-SG" b="1" dirty="0"/>
              <a:t>and TEST each before moving on </a:t>
            </a:r>
            <a:endParaRPr lang="en-SG" dirty="0"/>
          </a:p>
          <a:p>
            <a:r>
              <a:rPr lang="en-SG" dirty="0"/>
              <a:t>Execution halted with </a:t>
            </a:r>
            <a:r>
              <a:rPr lang="en-SG" b="1" i="1" dirty="0"/>
              <a:t>breakpoints</a:t>
            </a:r>
            <a:endParaRPr lang="en-SG" dirty="0"/>
          </a:p>
          <a:p>
            <a:r>
              <a:rPr lang="en-SG" dirty="0"/>
              <a:t>Click to left side of code – line highlighted in red and red dot shown</a:t>
            </a:r>
          </a:p>
          <a:p>
            <a:r>
              <a:rPr lang="en-SG" dirty="0"/>
              <a:t>Code runs line-by- line until </a:t>
            </a:r>
            <a:r>
              <a:rPr lang="en-SG" i="1" dirty="0"/>
              <a:t>breakpoint </a:t>
            </a:r>
            <a:r>
              <a:rPr lang="en-SG" dirty="0"/>
              <a:t>reached</a:t>
            </a:r>
          </a:p>
          <a:p>
            <a:r>
              <a:rPr lang="en-SG" dirty="0"/>
              <a:t>Similar to other IDE’s like </a:t>
            </a:r>
            <a:r>
              <a:rPr lang="en-SG" dirty="0" err="1"/>
              <a:t>Intellij</a:t>
            </a:r>
            <a:r>
              <a:rPr lang="en-SG" dirty="0"/>
              <a:t> or visual studio code</a:t>
            </a:r>
            <a:br>
              <a:rPr lang="en-SG" dirty="0"/>
            </a:br>
            <a:endParaRPr lang="en-SG" dirty="0"/>
          </a:p>
          <a:p>
            <a:endParaRPr lang="en-SG" dirty="0"/>
          </a:p>
        </p:txBody>
      </p:sp>
      <p:sp>
        <p:nvSpPr>
          <p:cNvPr id="5" name="AutoShape 4" descr="How to Write Pseudocode: 15 Steps (with Pictures) - wikiHow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SG"/>
          </a:p>
        </p:txBody>
      </p:sp>
      <p:pic>
        <p:nvPicPr>
          <p:cNvPr id="1031" name="Picture 7" descr="page10image839328">
            <a:extLst>
              <a:ext uri="{FF2B5EF4-FFF2-40B4-BE49-F238E27FC236}">
                <a16:creationId xmlns:a16="http://schemas.microsoft.com/office/drawing/2014/main" id="{E2CB3BCC-43E2-774B-8A09-9427EF2AD6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0175" y="3001617"/>
            <a:ext cx="4619773" cy="2040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croll: Horizontal 5">
            <a:extLst>
              <a:ext uri="{FF2B5EF4-FFF2-40B4-BE49-F238E27FC236}">
                <a16:creationId xmlns:a16="http://schemas.microsoft.com/office/drawing/2014/main" id="{4B6B65D2-EA23-41ED-8E13-9BCBBEAC27BD}"/>
              </a:ext>
            </a:extLst>
          </p:cNvPr>
          <p:cNvSpPr/>
          <p:nvPr/>
        </p:nvSpPr>
        <p:spPr>
          <a:xfrm>
            <a:off x="9683931" y="235131"/>
            <a:ext cx="2046515" cy="966652"/>
          </a:xfrm>
          <a:prstGeom prst="horizontalScroll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800" b="1" dirty="0"/>
              <a:t>L7 Slide 19</a:t>
            </a:r>
          </a:p>
        </p:txBody>
      </p:sp>
    </p:spTree>
    <p:extLst>
      <p:ext uri="{BB962C8B-B14F-4D97-AF65-F5344CB8AC3E}">
        <p14:creationId xmlns:p14="http://schemas.microsoft.com/office/powerpoint/2010/main" val="298731838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9261A-F647-704B-92EA-05AE0C1F43C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L8 – Looping Constructs and Iteration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E5ACC0-4A2B-2A44-8CF4-8292DB69C8F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Visual Basic</a:t>
            </a:r>
          </a:p>
        </p:txBody>
      </p:sp>
    </p:spTree>
    <p:extLst>
      <p:ext uri="{BB962C8B-B14F-4D97-AF65-F5344CB8AC3E}">
        <p14:creationId xmlns:p14="http://schemas.microsoft.com/office/powerpoint/2010/main" val="36744688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274F12-7B6C-464B-896A-891896715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EE0397-2EE4-2C4A-9701-3FBF8C4CDC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1698433"/>
            <a:ext cx="10131425" cy="4873149"/>
          </a:xfrm>
        </p:spPr>
        <p:txBody>
          <a:bodyPr>
            <a:normAutofit/>
          </a:bodyPr>
          <a:lstStyle/>
          <a:p>
            <a:pPr marL="342900" indent="-342900">
              <a:buAutoNum type="arabicPeriod"/>
            </a:pPr>
            <a:r>
              <a:rPr lang="en-US" dirty="0"/>
              <a:t>While Loop</a:t>
            </a:r>
          </a:p>
          <a:p>
            <a:pPr marL="342900" indent="-342900">
              <a:buAutoNum type="arabicPeriod"/>
            </a:pPr>
            <a:r>
              <a:rPr lang="en-US" dirty="0"/>
              <a:t>Do Loop</a:t>
            </a:r>
          </a:p>
          <a:p>
            <a:pPr marL="342900" indent="-342900">
              <a:buAutoNum type="arabicPeriod"/>
            </a:pPr>
            <a:r>
              <a:rPr lang="en-US" dirty="0">
                <a:highlight>
                  <a:srgbClr val="008080"/>
                </a:highlight>
              </a:rPr>
              <a:t>For … Next Loop</a:t>
            </a:r>
          </a:p>
          <a:p>
            <a:pPr marL="342900" indent="-342900">
              <a:buAutoNum type="arabicPeriod"/>
            </a:pPr>
            <a:r>
              <a:rPr lang="en-US" dirty="0"/>
              <a:t>Nested Loop</a:t>
            </a:r>
            <a:endParaRPr lang="en-US" dirty="0">
              <a:highlight>
                <a:srgbClr val="008080"/>
              </a:highlight>
            </a:endParaRPr>
          </a:p>
          <a:p>
            <a:pPr marL="342900" indent="-342900"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171699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EC3C0-A8EA-6E44-BDCD-7910F8FEF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While loop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98CBDBC-1FDF-2440-BD93-F4FA7FC2F6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2" y="1913022"/>
            <a:ext cx="6485020" cy="4632157"/>
          </a:xfrm>
        </p:spPr>
        <p:txBody>
          <a:bodyPr/>
          <a:lstStyle/>
          <a:p>
            <a:r>
              <a:rPr lang="en-SG" dirty="0"/>
              <a:t>Repeated execution until some condition is met</a:t>
            </a:r>
          </a:p>
          <a:p>
            <a:r>
              <a:rPr lang="en-SG" dirty="0"/>
              <a:t>Comparisons for all constructs x&gt;y, x&lt;y, x=y, x&lt;&gt;y </a:t>
            </a:r>
          </a:p>
          <a:p>
            <a:r>
              <a:rPr lang="en-SG" dirty="0"/>
              <a:t>Begins with </a:t>
            </a:r>
            <a:r>
              <a:rPr lang="en-SG" b="1" dirty="0"/>
              <a:t>While </a:t>
            </a:r>
            <a:r>
              <a:rPr lang="en-SG" dirty="0"/>
              <a:t>keyword, ends with </a:t>
            </a:r>
            <a:r>
              <a:rPr lang="en-SG" b="1" dirty="0"/>
              <a:t>End While </a:t>
            </a:r>
          </a:p>
          <a:p>
            <a:r>
              <a:rPr lang="en-SG" dirty="0"/>
              <a:t>Test performed before code is run</a:t>
            </a:r>
          </a:p>
          <a:p>
            <a:r>
              <a:rPr lang="en-SG" dirty="0"/>
              <a:t>If condition false before loop entry, code not run</a:t>
            </a:r>
          </a:p>
          <a:p>
            <a:r>
              <a:rPr lang="en-SG" dirty="0"/>
              <a:t>If condition never met in loop then it runs until program is terminated - use </a:t>
            </a:r>
            <a:r>
              <a:rPr lang="en-SG" i="1" dirty="0"/>
              <a:t>exit sub x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BBFDC02-4D04-3F47-A5A6-F12E27A26CA0}"/>
              </a:ext>
            </a:extLst>
          </p:cNvPr>
          <p:cNvSpPr/>
          <p:nvPr/>
        </p:nvSpPr>
        <p:spPr>
          <a:xfrm>
            <a:off x="6629400" y="3324536"/>
            <a:ext cx="535577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 i="1" dirty="0">
                <a:solidFill>
                  <a:schemeClr val="accent6"/>
                </a:solidFill>
                <a:latin typeface="Arial" panose="020B0604020202020204" pitchFamily="34" charset="0"/>
              </a:rPr>
              <a:t>While (condition)</a:t>
            </a:r>
          </a:p>
          <a:p>
            <a:r>
              <a:rPr lang="en-SG" i="1" dirty="0">
                <a:solidFill>
                  <a:schemeClr val="accent6"/>
                </a:solidFill>
                <a:latin typeface="Arial" panose="020B0604020202020204" pitchFamily="34" charset="0"/>
              </a:rPr>
              <a:t>	 Insert user code here </a:t>
            </a:r>
            <a:endParaRPr lang="en-SG" dirty="0">
              <a:solidFill>
                <a:schemeClr val="accent6"/>
              </a:solidFill>
            </a:endParaRPr>
          </a:p>
          <a:p>
            <a:r>
              <a:rPr lang="en-SG" i="1" dirty="0">
                <a:solidFill>
                  <a:schemeClr val="accent6"/>
                </a:solidFill>
                <a:latin typeface="Arial" panose="020B0604020202020204" pitchFamily="34" charset="0"/>
              </a:rPr>
              <a:t>End While </a:t>
            </a:r>
            <a:r>
              <a:rPr lang="en-SG" sz="1600" i="1" dirty="0">
                <a:solidFill>
                  <a:schemeClr val="accent6"/>
                </a:solidFill>
                <a:latin typeface="Arial" panose="020B0604020202020204" pitchFamily="34" charset="0"/>
              </a:rPr>
              <a:t>‘go back to start of loop until condition met </a:t>
            </a:r>
            <a:endParaRPr lang="en-SG" dirty="0">
              <a:solidFill>
                <a:schemeClr val="accent6"/>
              </a:solidFill>
            </a:endParaRPr>
          </a:p>
        </p:txBody>
      </p:sp>
      <p:sp>
        <p:nvSpPr>
          <p:cNvPr id="5" name="Scroll: Horizontal 4">
            <a:extLst>
              <a:ext uri="{FF2B5EF4-FFF2-40B4-BE49-F238E27FC236}">
                <a16:creationId xmlns:a16="http://schemas.microsoft.com/office/drawing/2014/main" id="{3E4673C2-AB08-4941-B219-BCDCD3EDB1DF}"/>
              </a:ext>
            </a:extLst>
          </p:cNvPr>
          <p:cNvSpPr/>
          <p:nvPr/>
        </p:nvSpPr>
        <p:spPr>
          <a:xfrm>
            <a:off x="9683931" y="235131"/>
            <a:ext cx="2046515" cy="966652"/>
          </a:xfrm>
          <a:prstGeom prst="horizontalScroll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800" b="1" dirty="0"/>
              <a:t>L8 Slide 6</a:t>
            </a:r>
          </a:p>
        </p:txBody>
      </p:sp>
    </p:spTree>
    <p:extLst>
      <p:ext uri="{BB962C8B-B14F-4D97-AF65-F5344CB8AC3E}">
        <p14:creationId xmlns:p14="http://schemas.microsoft.com/office/powerpoint/2010/main" val="15128859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EC3C0-A8EA-6E44-BDCD-7910F8FEF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While loop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284" y="4161880"/>
            <a:ext cx="6689125" cy="175708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7119" y="1523275"/>
            <a:ext cx="2092859" cy="452699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852284" y="2190543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SG" dirty="0"/>
              <a:t>- May prematurely leave the </a:t>
            </a:r>
            <a:r>
              <a:rPr lang="en-US" dirty="0"/>
              <a:t>loop if desired using Exit </a:t>
            </a:r>
            <a:r>
              <a:rPr lang="en-SG" dirty="0"/>
              <a:t>keyword:</a:t>
            </a:r>
          </a:p>
          <a:p>
            <a:r>
              <a:rPr lang="en-SG" dirty="0"/>
              <a:t>- Exit While</a:t>
            </a:r>
            <a:endParaRPr lang="en-SG" i="1" dirty="0"/>
          </a:p>
        </p:txBody>
      </p:sp>
      <p:sp>
        <p:nvSpPr>
          <p:cNvPr id="9" name="Scroll: Horizontal 8">
            <a:extLst>
              <a:ext uri="{FF2B5EF4-FFF2-40B4-BE49-F238E27FC236}">
                <a16:creationId xmlns:a16="http://schemas.microsoft.com/office/drawing/2014/main" id="{3621D524-F6BD-4011-8E67-83BE65F39E54}"/>
              </a:ext>
            </a:extLst>
          </p:cNvPr>
          <p:cNvSpPr/>
          <p:nvPr/>
        </p:nvSpPr>
        <p:spPr>
          <a:xfrm>
            <a:off x="9683931" y="235131"/>
            <a:ext cx="2046515" cy="966652"/>
          </a:xfrm>
          <a:prstGeom prst="horizontalScroll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800" b="1" dirty="0"/>
              <a:t>L8 Slide 7</a:t>
            </a:r>
          </a:p>
        </p:txBody>
      </p:sp>
    </p:spTree>
    <p:extLst>
      <p:ext uri="{BB962C8B-B14F-4D97-AF65-F5344CB8AC3E}">
        <p14:creationId xmlns:p14="http://schemas.microsoft.com/office/powerpoint/2010/main" val="156746159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EC3C0-A8EA-6E44-BDCD-7910F8FEF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 loop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98CBDBC-1FDF-2440-BD93-F4FA7FC2F6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2" y="1913022"/>
            <a:ext cx="6485020" cy="4632157"/>
          </a:xfrm>
        </p:spPr>
        <p:txBody>
          <a:bodyPr/>
          <a:lstStyle/>
          <a:p>
            <a:r>
              <a:rPr lang="en-SG" dirty="0"/>
              <a:t>The test is performed at </a:t>
            </a:r>
            <a:r>
              <a:rPr lang="en-SG" b="1" dirty="0"/>
              <a:t>end </a:t>
            </a:r>
            <a:r>
              <a:rPr lang="en-SG" dirty="0"/>
              <a:t>of the loop</a:t>
            </a:r>
          </a:p>
          <a:p>
            <a:r>
              <a:rPr lang="en-SG" dirty="0"/>
              <a:t>Will always run at least </a:t>
            </a:r>
            <a:r>
              <a:rPr lang="en-SG" b="1" dirty="0"/>
              <a:t>once, </a:t>
            </a:r>
            <a:r>
              <a:rPr lang="en-SG" dirty="0"/>
              <a:t>even when the condition was met before the code is reached</a:t>
            </a:r>
          </a:p>
          <a:p>
            <a:r>
              <a:rPr lang="en-SG" i="1" dirty="0"/>
              <a:t>We may prematurely exit using </a:t>
            </a:r>
            <a:r>
              <a:rPr lang="en-SG" b="1" i="1" dirty="0"/>
              <a:t>Exit Do </a:t>
            </a:r>
            <a:endParaRPr lang="en-SG" dirty="0"/>
          </a:p>
          <a:p>
            <a:r>
              <a:rPr lang="en-SG" dirty="0"/>
              <a:t>Begins with the </a:t>
            </a:r>
            <a:r>
              <a:rPr lang="en-SG" b="1" dirty="0"/>
              <a:t>Do </a:t>
            </a:r>
            <a:r>
              <a:rPr lang="en-SG" dirty="0"/>
              <a:t>keyword and ends with </a:t>
            </a:r>
            <a:r>
              <a:rPr lang="en-SG" b="1" dirty="0"/>
              <a:t>Loop While </a:t>
            </a:r>
            <a:r>
              <a:rPr lang="en-SG" dirty="0"/>
              <a:t>or </a:t>
            </a:r>
            <a:r>
              <a:rPr lang="en-SG" b="1" dirty="0"/>
              <a:t>Loop Until</a:t>
            </a:r>
            <a:endParaRPr lang="en-SG" dirty="0"/>
          </a:p>
          <a:p>
            <a:r>
              <a:rPr lang="en-SG" dirty="0"/>
              <a:t>Similar to do while loops in other programming languages</a:t>
            </a:r>
          </a:p>
          <a:p>
            <a:pPr marL="0" indent="0">
              <a:buNone/>
            </a:pPr>
            <a:r>
              <a:rPr lang="en-SG" b="1" dirty="0"/>
              <a:t> </a:t>
            </a:r>
            <a:endParaRPr lang="en-SG" dirty="0"/>
          </a:p>
          <a:p>
            <a:endParaRPr lang="en-SG" dirty="0"/>
          </a:p>
          <a:p>
            <a:endParaRPr lang="en-SG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BBFDC02-4D04-3F47-A5A6-F12E27A26CA0}"/>
              </a:ext>
            </a:extLst>
          </p:cNvPr>
          <p:cNvSpPr/>
          <p:nvPr/>
        </p:nvSpPr>
        <p:spPr>
          <a:xfrm>
            <a:off x="7170822" y="3868804"/>
            <a:ext cx="466996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 i="1" dirty="0">
                <a:solidFill>
                  <a:schemeClr val="accent6"/>
                </a:solidFill>
              </a:rPr>
              <a:t>Do </a:t>
            </a:r>
            <a:endParaRPr lang="en-SG" dirty="0">
              <a:solidFill>
                <a:schemeClr val="accent6"/>
              </a:solidFill>
            </a:endParaRPr>
          </a:p>
          <a:p>
            <a:r>
              <a:rPr lang="en-SG" i="1" dirty="0">
                <a:solidFill>
                  <a:schemeClr val="accent6"/>
                </a:solidFill>
              </a:rPr>
              <a:t>Insert user code here</a:t>
            </a:r>
            <a:br>
              <a:rPr lang="en-SG" i="1" dirty="0">
                <a:solidFill>
                  <a:schemeClr val="accent6"/>
                </a:solidFill>
              </a:rPr>
            </a:br>
            <a:r>
              <a:rPr lang="en-SG" i="1" dirty="0">
                <a:solidFill>
                  <a:schemeClr val="accent6"/>
                </a:solidFill>
              </a:rPr>
              <a:t>Loop While (until) ( test condition met/not met) </a:t>
            </a:r>
            <a:endParaRPr lang="en-SG" dirty="0">
              <a:solidFill>
                <a:schemeClr val="accent6"/>
              </a:solidFill>
              <a:effectLst/>
            </a:endParaRPr>
          </a:p>
        </p:txBody>
      </p:sp>
      <p:sp>
        <p:nvSpPr>
          <p:cNvPr id="5" name="Scroll: Horizontal 4">
            <a:extLst>
              <a:ext uri="{FF2B5EF4-FFF2-40B4-BE49-F238E27FC236}">
                <a16:creationId xmlns:a16="http://schemas.microsoft.com/office/drawing/2014/main" id="{10324A7D-08B6-4B13-B772-89C76B2DDBE4}"/>
              </a:ext>
            </a:extLst>
          </p:cNvPr>
          <p:cNvSpPr/>
          <p:nvPr/>
        </p:nvSpPr>
        <p:spPr>
          <a:xfrm>
            <a:off x="9683931" y="235131"/>
            <a:ext cx="2046515" cy="966652"/>
          </a:xfrm>
          <a:prstGeom prst="horizontalScroll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800" b="1" dirty="0"/>
              <a:t>L8 Slide 9</a:t>
            </a:r>
          </a:p>
        </p:txBody>
      </p:sp>
    </p:spTree>
    <p:extLst>
      <p:ext uri="{BB962C8B-B14F-4D97-AF65-F5344CB8AC3E}">
        <p14:creationId xmlns:p14="http://schemas.microsoft.com/office/powerpoint/2010/main" val="32126199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EC3C0-A8EA-6E44-BDCD-7910F8FEFF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375" y="609600"/>
            <a:ext cx="10131425" cy="1456267"/>
          </a:xfrm>
        </p:spPr>
        <p:txBody>
          <a:bodyPr/>
          <a:lstStyle/>
          <a:p>
            <a:r>
              <a:rPr lang="en-US" dirty="0"/>
              <a:t>Exercise (10 – 15 </a:t>
            </a:r>
            <a:r>
              <a:rPr lang="en-US" dirty="0" err="1"/>
              <a:t>mins</a:t>
            </a:r>
            <a:r>
              <a:rPr lang="en-US" dirty="0"/>
              <a:t>)</a:t>
            </a:r>
          </a:p>
        </p:txBody>
      </p:sp>
      <p:sp>
        <p:nvSpPr>
          <p:cNvPr id="5" name="AutoShape 4" descr="How to Write Pseudocode: 15 Steps (with Pictures) - wikiHow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2" y="2142067"/>
            <a:ext cx="5561686" cy="3649133"/>
          </a:xfrm>
        </p:spPr>
        <p:txBody>
          <a:bodyPr/>
          <a:lstStyle/>
          <a:p>
            <a:r>
              <a:rPr lang="en-US" dirty="0"/>
              <a:t>Design a Centigrade to Fahrenheit convertor</a:t>
            </a:r>
          </a:p>
          <a:p>
            <a:r>
              <a:rPr lang="en-US" dirty="0"/>
              <a:t>There is no need to design it vice-versa</a:t>
            </a:r>
          </a:p>
          <a:p>
            <a:r>
              <a:rPr lang="en-US" dirty="0"/>
              <a:t>Popular exam question to test competency</a:t>
            </a:r>
          </a:p>
          <a:p>
            <a:r>
              <a:rPr lang="en-US" dirty="0"/>
              <a:t>Formula:</a:t>
            </a:r>
            <a:br>
              <a:rPr lang="en-US" dirty="0"/>
            </a:br>
            <a:r>
              <a:rPr lang="en-SG" dirty="0"/>
              <a:t>Fahrenheit = Centigrade * 9/5+32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7357" y="2631271"/>
            <a:ext cx="3701180" cy="2670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94981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EC3C0-A8EA-6E44-BDCD-7910F8FEF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 loop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A7154A4-86F3-A54F-9F28-59B48C0114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2" y="2142068"/>
            <a:ext cx="6281056" cy="1156304"/>
          </a:xfrm>
        </p:spPr>
        <p:txBody>
          <a:bodyPr/>
          <a:lstStyle/>
          <a:p>
            <a:r>
              <a:rPr lang="en-SG" dirty="0"/>
              <a:t>May prematurely leave the loop if desired using Exit keyword: </a:t>
            </a:r>
          </a:p>
          <a:p>
            <a:r>
              <a:rPr lang="en-SG" dirty="0"/>
              <a:t>Exit Do </a:t>
            </a:r>
          </a:p>
        </p:txBody>
      </p:sp>
      <p:pic>
        <p:nvPicPr>
          <p:cNvPr id="4097" name="Picture 1" descr="page5image51405760">
            <a:extLst>
              <a:ext uri="{FF2B5EF4-FFF2-40B4-BE49-F238E27FC236}">
                <a16:creationId xmlns:a16="http://schemas.microsoft.com/office/drawing/2014/main" id="{1F9659F4-48BE-174C-AE98-178D71E3A9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1" y="4293204"/>
            <a:ext cx="7137400" cy="189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page5image51405968">
            <a:extLst>
              <a:ext uri="{FF2B5EF4-FFF2-40B4-BE49-F238E27FC236}">
                <a16:creationId xmlns:a16="http://schemas.microsoft.com/office/drawing/2014/main" id="{FD52ADB8-B933-C04D-9260-2B58B293F6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4656" y="950638"/>
            <a:ext cx="2402569" cy="5234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croll: Horizontal 6">
            <a:extLst>
              <a:ext uri="{FF2B5EF4-FFF2-40B4-BE49-F238E27FC236}">
                <a16:creationId xmlns:a16="http://schemas.microsoft.com/office/drawing/2014/main" id="{D1D59EDA-19AD-4066-8ECA-CDFBD4414136}"/>
              </a:ext>
            </a:extLst>
          </p:cNvPr>
          <p:cNvSpPr/>
          <p:nvPr/>
        </p:nvSpPr>
        <p:spPr>
          <a:xfrm>
            <a:off x="9683931" y="235131"/>
            <a:ext cx="2046515" cy="966652"/>
          </a:xfrm>
          <a:prstGeom prst="horizontalScroll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800" b="1" dirty="0"/>
              <a:t>L8 Slide 10</a:t>
            </a:r>
          </a:p>
        </p:txBody>
      </p:sp>
    </p:spTree>
    <p:extLst>
      <p:ext uri="{BB962C8B-B14F-4D97-AF65-F5344CB8AC3E}">
        <p14:creationId xmlns:p14="http://schemas.microsoft.com/office/powerpoint/2010/main" val="11968112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EC3C0-A8EA-6E44-BDCD-7910F8FEF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next stepping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AE8AD0C1-E060-BA40-911C-38DD407D6C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2" y="1988617"/>
            <a:ext cx="6485020" cy="3998526"/>
          </a:xfrm>
        </p:spPr>
        <p:txBody>
          <a:bodyPr/>
          <a:lstStyle/>
          <a:p>
            <a:pPr>
              <a:buFontTx/>
              <a:buChar char="-"/>
            </a:pPr>
            <a:r>
              <a:rPr lang="en-SG" dirty="0"/>
              <a:t>To decrement use </a:t>
            </a:r>
            <a:r>
              <a:rPr lang="en-SG" b="1" dirty="0"/>
              <a:t>Step </a:t>
            </a:r>
            <a:r>
              <a:rPr lang="en-SG" dirty="0"/>
              <a:t>argument with negative values </a:t>
            </a:r>
            <a:r>
              <a:rPr lang="en-SG" i="1" dirty="0" err="1"/>
              <a:t>eg.</a:t>
            </a:r>
            <a:r>
              <a:rPr lang="en-SG" i="1" dirty="0"/>
              <a:t> step -1 </a:t>
            </a:r>
          </a:p>
          <a:p>
            <a:pPr>
              <a:buFontTx/>
              <a:buChar char="-"/>
            </a:pPr>
            <a:r>
              <a:rPr lang="en-SG" dirty="0"/>
              <a:t>Step sets size of increment – can be decimals e.g. step 0.1</a:t>
            </a:r>
          </a:p>
          <a:p>
            <a:pPr>
              <a:buFontTx/>
              <a:buChar char="-"/>
            </a:pPr>
            <a:r>
              <a:rPr lang="en-SG" i="1" dirty="0"/>
              <a:t>User code will be run 10 times </a:t>
            </a:r>
            <a:r>
              <a:rPr lang="en-SG" dirty="0"/>
              <a:t> </a:t>
            </a:r>
          </a:p>
          <a:p>
            <a:pPr>
              <a:buFontTx/>
              <a:buChar char="-"/>
            </a:pPr>
            <a:endParaRPr lang="en-SG" dirty="0"/>
          </a:p>
          <a:p>
            <a:pPr marL="0" indent="0">
              <a:buNone/>
            </a:pPr>
            <a:endParaRPr lang="en-SG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A5D38B0-355E-B540-A217-0C8D8FB5C35B}"/>
              </a:ext>
            </a:extLst>
          </p:cNvPr>
          <p:cNvSpPr/>
          <p:nvPr/>
        </p:nvSpPr>
        <p:spPr>
          <a:xfrm>
            <a:off x="7815943" y="2981929"/>
            <a:ext cx="353785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 i="1" dirty="0">
                <a:solidFill>
                  <a:schemeClr val="accent6"/>
                </a:solidFill>
                <a:latin typeface="Arial" panose="020B0604020202020204" pitchFamily="34" charset="0"/>
              </a:rPr>
              <a:t>For </a:t>
            </a:r>
            <a:r>
              <a:rPr lang="en-SG" i="1" dirty="0" err="1">
                <a:solidFill>
                  <a:schemeClr val="accent6"/>
                </a:solidFill>
                <a:latin typeface="Arial" panose="020B0604020202020204" pitchFamily="34" charset="0"/>
              </a:rPr>
              <a:t>intCounter</a:t>
            </a:r>
            <a:r>
              <a:rPr lang="en-SG" i="1" dirty="0">
                <a:solidFill>
                  <a:schemeClr val="accent6"/>
                </a:solidFill>
                <a:latin typeface="Arial" panose="020B0604020202020204" pitchFamily="34" charset="0"/>
              </a:rPr>
              <a:t> = 18 to 0 Step -2 </a:t>
            </a:r>
            <a:endParaRPr lang="en-SG" dirty="0">
              <a:solidFill>
                <a:schemeClr val="accent6"/>
              </a:solidFill>
            </a:endParaRPr>
          </a:p>
          <a:p>
            <a:r>
              <a:rPr lang="en-SG" i="1" dirty="0">
                <a:solidFill>
                  <a:schemeClr val="accent6"/>
                </a:solidFill>
                <a:latin typeface="Arial" panose="020B0604020202020204" pitchFamily="34" charset="0"/>
              </a:rPr>
              <a:t>	Insert user code here</a:t>
            </a:r>
          </a:p>
          <a:p>
            <a:r>
              <a:rPr lang="en-SG" i="1" dirty="0">
                <a:solidFill>
                  <a:schemeClr val="accent6"/>
                </a:solidFill>
                <a:latin typeface="Arial" panose="020B0604020202020204" pitchFamily="34" charset="0"/>
              </a:rPr>
              <a:t>Next </a:t>
            </a:r>
            <a:endParaRPr lang="en-SG" dirty="0">
              <a:solidFill>
                <a:schemeClr val="accent6"/>
              </a:solidFill>
              <a:effectLst/>
            </a:endParaRPr>
          </a:p>
        </p:txBody>
      </p:sp>
      <p:sp>
        <p:nvSpPr>
          <p:cNvPr id="5" name="Scroll: Horizontal 4">
            <a:extLst>
              <a:ext uri="{FF2B5EF4-FFF2-40B4-BE49-F238E27FC236}">
                <a16:creationId xmlns:a16="http://schemas.microsoft.com/office/drawing/2014/main" id="{546364CD-FC30-4B07-8CF4-2BF1B242060A}"/>
              </a:ext>
            </a:extLst>
          </p:cNvPr>
          <p:cNvSpPr/>
          <p:nvPr/>
        </p:nvSpPr>
        <p:spPr>
          <a:xfrm>
            <a:off x="9683931" y="235131"/>
            <a:ext cx="2046515" cy="966652"/>
          </a:xfrm>
          <a:prstGeom prst="horizontalScroll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800" b="1" dirty="0"/>
              <a:t>L8 Slide 12</a:t>
            </a:r>
          </a:p>
        </p:txBody>
      </p:sp>
    </p:spTree>
    <p:extLst>
      <p:ext uri="{BB962C8B-B14F-4D97-AF65-F5344CB8AC3E}">
        <p14:creationId xmlns:p14="http://schemas.microsoft.com/office/powerpoint/2010/main" val="173291507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EC3C0-A8EA-6E44-BDCD-7910F8FEF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NEXT loop</a:t>
            </a:r>
          </a:p>
        </p:txBody>
      </p:sp>
      <p:sp>
        <p:nvSpPr>
          <p:cNvPr id="8" name="Rectangle 7"/>
          <p:cNvSpPr/>
          <p:nvPr/>
        </p:nvSpPr>
        <p:spPr>
          <a:xfrm>
            <a:off x="852284" y="2190543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SG" dirty="0"/>
              <a:t>- May prematurely leave the </a:t>
            </a:r>
            <a:r>
              <a:rPr lang="en-US" dirty="0"/>
              <a:t>loop if desired using Exit </a:t>
            </a:r>
            <a:r>
              <a:rPr lang="en-SG" dirty="0"/>
              <a:t>keyword:</a:t>
            </a:r>
          </a:p>
          <a:p>
            <a:r>
              <a:rPr lang="en-SG" dirty="0"/>
              <a:t>- Exit While</a:t>
            </a:r>
            <a:endParaRPr lang="en-SG" i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7001" y="4641239"/>
            <a:ext cx="6812961" cy="140903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7119" y="1891055"/>
            <a:ext cx="1912169" cy="4159216"/>
          </a:xfrm>
          <a:prstGeom prst="rect">
            <a:avLst/>
          </a:prstGeom>
        </p:spPr>
      </p:pic>
      <p:sp>
        <p:nvSpPr>
          <p:cNvPr id="6" name="Scroll: Horizontal 5">
            <a:extLst>
              <a:ext uri="{FF2B5EF4-FFF2-40B4-BE49-F238E27FC236}">
                <a16:creationId xmlns:a16="http://schemas.microsoft.com/office/drawing/2014/main" id="{F9711EBA-E90C-424D-AAE4-A73F3E58E98E}"/>
              </a:ext>
            </a:extLst>
          </p:cNvPr>
          <p:cNvSpPr/>
          <p:nvPr/>
        </p:nvSpPr>
        <p:spPr>
          <a:xfrm>
            <a:off x="9683931" y="235131"/>
            <a:ext cx="2046515" cy="966652"/>
          </a:xfrm>
          <a:prstGeom prst="horizontalScroll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800" b="1" dirty="0"/>
              <a:t>L8 Slide 13</a:t>
            </a:r>
          </a:p>
        </p:txBody>
      </p:sp>
    </p:spTree>
    <p:extLst>
      <p:ext uri="{BB962C8B-B14F-4D97-AF65-F5344CB8AC3E}">
        <p14:creationId xmlns:p14="http://schemas.microsoft.com/office/powerpoint/2010/main" val="292447078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EC3C0-A8EA-6E44-BDCD-7910F8FEF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Nested loops</a:t>
            </a:r>
          </a:p>
        </p:txBody>
      </p:sp>
      <p:pic>
        <p:nvPicPr>
          <p:cNvPr id="8195" name="Picture 3" descr="page9image51496368">
            <a:extLst>
              <a:ext uri="{FF2B5EF4-FFF2-40B4-BE49-F238E27FC236}">
                <a16:creationId xmlns:a16="http://schemas.microsoft.com/office/drawing/2014/main" id="{94AF03F0-1421-5F40-A22B-A041B6A329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743" y="2596242"/>
            <a:ext cx="71374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page9image51500320">
            <a:extLst>
              <a:ext uri="{FF2B5EF4-FFF2-40B4-BE49-F238E27FC236}">
                <a16:creationId xmlns:a16="http://schemas.microsoft.com/office/drawing/2014/main" id="{1C5D9908-034C-3B49-B889-B33ECFA80B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4400" y="2155976"/>
            <a:ext cx="2921000" cy="21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C6A2806-1F7E-5A4E-9520-EF9B85137C2A}"/>
              </a:ext>
            </a:extLst>
          </p:cNvPr>
          <p:cNvSpPr/>
          <p:nvPr/>
        </p:nvSpPr>
        <p:spPr>
          <a:xfrm>
            <a:off x="881743" y="5073134"/>
            <a:ext cx="43845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dirty="0">
                <a:latin typeface="ArialMT"/>
              </a:rPr>
              <a:t>Loops around 100 x 100 = 10,000 times! </a:t>
            </a:r>
            <a:endParaRPr lang="en-SG" dirty="0">
              <a:effectLst/>
            </a:endParaRPr>
          </a:p>
        </p:txBody>
      </p:sp>
      <p:sp>
        <p:nvSpPr>
          <p:cNvPr id="7" name="Scroll: Horizontal 6">
            <a:extLst>
              <a:ext uri="{FF2B5EF4-FFF2-40B4-BE49-F238E27FC236}">
                <a16:creationId xmlns:a16="http://schemas.microsoft.com/office/drawing/2014/main" id="{887C8217-D12E-4652-8EB2-0BCFA81E2ACD}"/>
              </a:ext>
            </a:extLst>
          </p:cNvPr>
          <p:cNvSpPr/>
          <p:nvPr/>
        </p:nvSpPr>
        <p:spPr>
          <a:xfrm>
            <a:off x="9683931" y="235131"/>
            <a:ext cx="2046515" cy="966652"/>
          </a:xfrm>
          <a:prstGeom prst="horizontalScroll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800" b="1" dirty="0"/>
              <a:t>L8 Slide 15</a:t>
            </a:r>
          </a:p>
        </p:txBody>
      </p:sp>
    </p:spTree>
    <p:extLst>
      <p:ext uri="{BB962C8B-B14F-4D97-AF65-F5344CB8AC3E}">
        <p14:creationId xmlns:p14="http://schemas.microsoft.com/office/powerpoint/2010/main" val="21635354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EC3C0-A8EA-6E44-BDCD-7910F8FEFF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375" y="609600"/>
            <a:ext cx="10131425" cy="1456267"/>
          </a:xfrm>
        </p:spPr>
        <p:txBody>
          <a:bodyPr/>
          <a:lstStyle/>
          <a:p>
            <a:r>
              <a:rPr lang="en-US" dirty="0"/>
              <a:t>Exercise (10 – 15 </a:t>
            </a:r>
            <a:r>
              <a:rPr lang="en-US" dirty="0" err="1"/>
              <a:t>mins</a:t>
            </a:r>
            <a:r>
              <a:rPr lang="en-US" dirty="0"/>
              <a:t>)</a:t>
            </a:r>
          </a:p>
        </p:txBody>
      </p:sp>
      <p:sp>
        <p:nvSpPr>
          <p:cNvPr id="5" name="AutoShape 4" descr="How to Write Pseudocode: 15 Steps (with Pictures) - wikiHow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2" y="2142067"/>
            <a:ext cx="5561686" cy="3649133"/>
          </a:xfrm>
        </p:spPr>
        <p:txBody>
          <a:bodyPr/>
          <a:lstStyle/>
          <a:p>
            <a:r>
              <a:rPr lang="en-US" dirty="0"/>
              <a:t>Submit this piece of code for this exercise for </a:t>
            </a:r>
            <a:br>
              <a:rPr lang="en-US" dirty="0"/>
            </a:br>
            <a:r>
              <a:rPr lang="en-US" dirty="0"/>
              <a:t>this particular chapter</a:t>
            </a:r>
          </a:p>
          <a:p>
            <a:r>
              <a:rPr lang="en-US" dirty="0"/>
              <a:t>Feel free to expand on this, but minimally</a:t>
            </a:r>
            <a:br>
              <a:rPr lang="en-US" dirty="0"/>
            </a:br>
            <a:r>
              <a:rPr lang="en-US" dirty="0"/>
              <a:t>your app should have the minimal functionally</a:t>
            </a:r>
            <a:br>
              <a:rPr lang="en-US" dirty="0"/>
            </a:br>
            <a:r>
              <a:rPr lang="en-US" dirty="0"/>
              <a:t>as shown in the screenshot here</a:t>
            </a:r>
            <a:endParaRPr lang="en-S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4F238AF-36F1-1949-BA5D-9951B74941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6087" y="2282687"/>
            <a:ext cx="6378510" cy="3965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9190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EC3C0-A8EA-6E44-BDCD-7910F8FEFF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35076"/>
            <a:ext cx="10131425" cy="1456267"/>
          </a:xfrm>
        </p:spPr>
        <p:txBody>
          <a:bodyPr/>
          <a:lstStyle/>
          <a:p>
            <a:r>
              <a:rPr lang="en-US" dirty="0"/>
              <a:t>EXERCISE (15 – 20 minutes)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10D8549-816A-4D46-A2A1-5926F05D59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2" y="1600200"/>
            <a:ext cx="4964862" cy="478971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To create a mini application</a:t>
            </a:r>
          </a:p>
          <a:p>
            <a:pPr marL="342900" indent="-342900">
              <a:buAutoNum type="arabicPeriod"/>
            </a:pPr>
            <a:r>
              <a:rPr lang="en-US" dirty="0"/>
              <a:t>We are going to create a multiplication table</a:t>
            </a:r>
          </a:p>
          <a:p>
            <a:pPr marL="342900" indent="-342900">
              <a:buAutoNum type="arabicPeriod"/>
            </a:pPr>
            <a:r>
              <a:rPr lang="en-US" dirty="0"/>
              <a:t>When I click the multiplication table it should generate the 1</a:t>
            </a:r>
            <a:r>
              <a:rPr lang="en-US" baseline="30000" dirty="0"/>
              <a:t>st</a:t>
            </a:r>
            <a:r>
              <a:rPr lang="en-US" dirty="0"/>
              <a:t> 10 numbers of the multiplication table for this number.</a:t>
            </a:r>
          </a:p>
          <a:p>
            <a:pPr marL="342900" indent="-342900">
              <a:buAutoNum type="arabicPeriod"/>
            </a:pPr>
            <a:r>
              <a:rPr lang="en-US" dirty="0"/>
              <a:t>When I click clear it should clear all the values inside the table.</a:t>
            </a:r>
          </a:p>
          <a:p>
            <a:pPr marL="342900" indent="-342900">
              <a:buAutoNum type="arabicPeriod"/>
            </a:pPr>
            <a:r>
              <a:rPr lang="en-US" dirty="0"/>
              <a:t>We assume only valid numbers to be added into the textbox.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6060" y="1155031"/>
            <a:ext cx="4799361" cy="5470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64037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375</TotalTime>
  <Words>3609</Words>
  <Application>Microsoft Office PowerPoint</Application>
  <PresentationFormat>Widescreen</PresentationFormat>
  <Paragraphs>551</Paragraphs>
  <Slides>73</Slides>
  <Notes>54</Notes>
  <HiddenSlides>7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73</vt:i4>
      </vt:variant>
    </vt:vector>
  </HeadingPairs>
  <TitlesOfParts>
    <vt:vector size="80" baseType="lpstr">
      <vt:lpstr>Arial-ItalicMT</vt:lpstr>
      <vt:lpstr>ArialMT</vt:lpstr>
      <vt:lpstr>Arial</vt:lpstr>
      <vt:lpstr>Calibri</vt:lpstr>
      <vt:lpstr>Calibri Light</vt:lpstr>
      <vt:lpstr>Verdana</vt:lpstr>
      <vt:lpstr>Celestial</vt:lpstr>
      <vt:lpstr>Revision</vt:lpstr>
      <vt:lpstr>Table OF contents</vt:lpstr>
      <vt:lpstr>Exercise Submission</vt:lpstr>
      <vt:lpstr>EXERCISE 1 - (10 – 15 MINS)</vt:lpstr>
      <vt:lpstr>Hands on Exercise</vt:lpstr>
      <vt:lpstr>EXERCISE (10 – 15 minutes)</vt:lpstr>
      <vt:lpstr>Exercise (10 – 15 mins)</vt:lpstr>
      <vt:lpstr>Exercise (10 – 15 mins)</vt:lpstr>
      <vt:lpstr>EXERCISE (15 – 20 minutes)</vt:lpstr>
      <vt:lpstr>L1 – Visual Basic Introduction</vt:lpstr>
      <vt:lpstr>Table OF contents</vt:lpstr>
      <vt:lpstr>First time use – first program</vt:lpstr>
      <vt:lpstr>L2 – Data Types and Arrays</vt:lpstr>
      <vt:lpstr>Table OF contents</vt:lpstr>
      <vt:lpstr>Numeric types</vt:lpstr>
      <vt:lpstr>Non-Numeric types</vt:lpstr>
      <vt:lpstr>Truth tables</vt:lpstr>
      <vt:lpstr>Variable scoping</vt:lpstr>
      <vt:lpstr>Array visualization</vt:lpstr>
      <vt:lpstr>Working with bounds</vt:lpstr>
      <vt:lpstr>L3 – Object Properties and Methods</vt:lpstr>
      <vt:lpstr>Table OF contents</vt:lpstr>
      <vt:lpstr>Object prefixes</vt:lpstr>
      <vt:lpstr>General Programming Understanding</vt:lpstr>
      <vt:lpstr>EVENTS</vt:lpstr>
      <vt:lpstr>FORM OBJECT</vt:lpstr>
      <vt:lpstr>TEXTBOX CONTROL</vt:lpstr>
      <vt:lpstr>TEXTBOX CONTROL</vt:lpstr>
      <vt:lpstr>L4 – Algorithms Planning and Refinement</vt:lpstr>
      <vt:lpstr>Table OF contents</vt:lpstr>
      <vt:lpstr>Lecture context</vt:lpstr>
      <vt:lpstr>WHAT IS AN ALGORITHM?</vt:lpstr>
      <vt:lpstr>Flowcharting</vt:lpstr>
      <vt:lpstr>Representing algorithms</vt:lpstr>
      <vt:lpstr>Modularity &amp; structure</vt:lpstr>
      <vt:lpstr>Top-down design</vt:lpstr>
      <vt:lpstr>L5 – Procedures and Arguments (Part 1)</vt:lpstr>
      <vt:lpstr>Table OF contents</vt:lpstr>
      <vt:lpstr>Variables</vt:lpstr>
      <vt:lpstr>SUBROUTINES</vt:lpstr>
      <vt:lpstr>SUBROUTINES</vt:lpstr>
      <vt:lpstr>Passing ARGUMENTS BY VALUE</vt:lpstr>
      <vt:lpstr>Passing by value example</vt:lpstr>
      <vt:lpstr>Passing by value example</vt:lpstr>
      <vt:lpstr>Passing ARGUMENTS BY Reference</vt:lpstr>
      <vt:lpstr>Passing ARGUMENTS BY Reference</vt:lpstr>
      <vt:lpstr>Passing ARGUMENTS BY Reference</vt:lpstr>
      <vt:lpstr>L6 – Procedures and Arguments (Part 2)</vt:lpstr>
      <vt:lpstr>Table OF contents</vt:lpstr>
      <vt:lpstr>Functions</vt:lpstr>
      <vt:lpstr>Functions</vt:lpstr>
      <vt:lpstr>Invocation of functions</vt:lpstr>
      <vt:lpstr>Creating Functions</vt:lpstr>
      <vt:lpstr>Creating Functions</vt:lpstr>
      <vt:lpstr>L7 – Decisions and Debugging</vt:lpstr>
      <vt:lpstr>Table OF contents</vt:lpstr>
      <vt:lpstr>CONDITIONAL DECISIONS</vt:lpstr>
      <vt:lpstr>IF then construct</vt:lpstr>
      <vt:lpstr>IF then construct</vt:lpstr>
      <vt:lpstr>Nested IF then construct</vt:lpstr>
      <vt:lpstr>Code Together example</vt:lpstr>
      <vt:lpstr>Alternative to if else</vt:lpstr>
      <vt:lpstr>CODE TOGETHER EXAMPLE</vt:lpstr>
      <vt:lpstr>Debugging techniques</vt:lpstr>
      <vt:lpstr>L8 – Looping Constructs and Iteration</vt:lpstr>
      <vt:lpstr>Table OF contents</vt:lpstr>
      <vt:lpstr>While loop</vt:lpstr>
      <vt:lpstr>While loop</vt:lpstr>
      <vt:lpstr>do loop</vt:lpstr>
      <vt:lpstr>do loop</vt:lpstr>
      <vt:lpstr>For next stepping</vt:lpstr>
      <vt:lpstr>FOR NEXT loop</vt:lpstr>
      <vt:lpstr>Nested loops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Yang Jing</dc:creator>
  <cp:lastModifiedBy>Yang Jing</cp:lastModifiedBy>
  <cp:revision>66</cp:revision>
  <dcterms:created xsi:type="dcterms:W3CDTF">2022-01-06T11:33:25Z</dcterms:created>
  <dcterms:modified xsi:type="dcterms:W3CDTF">2022-01-14T03:07:07Z</dcterms:modified>
</cp:coreProperties>
</file>